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59" r:id="rId6"/>
    <p:sldId id="261" r:id="rId7"/>
    <p:sldId id="262" r:id="rId8"/>
    <p:sldId id="263" r:id="rId9"/>
    <p:sldId id="264" r:id="rId10"/>
    <p:sldId id="265" r:id="rId11"/>
    <p:sldId id="266" r:id="rId12"/>
    <p:sldId id="270" r:id="rId13"/>
    <p:sldId id="268" r:id="rId14"/>
    <p:sldId id="272" r:id="rId15"/>
    <p:sldId id="271" r:id="rId16"/>
    <p:sldId id="273" r:id="rId17"/>
    <p:sldId id="267"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94660"/>
  </p:normalViewPr>
  <p:slideViewPr>
    <p:cSldViewPr snapToGrid="0">
      <p:cViewPr varScale="1">
        <p:scale>
          <a:sx n="108" d="100"/>
          <a:sy n="108" d="100"/>
        </p:scale>
        <p:origin x="1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EDE4-5F46-186C-2D9B-902DEED15A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722309-F607-E2E8-A5BF-0B5A7681F7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366E330-E60F-1DE9-CB8F-5886C548B11F}"/>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5" name="Footer Placeholder 4">
            <a:extLst>
              <a:ext uri="{FF2B5EF4-FFF2-40B4-BE49-F238E27FC236}">
                <a16:creationId xmlns:a16="http://schemas.microsoft.com/office/drawing/2014/main" id="{AB5877A1-D2E7-3D70-95F5-F1E398B154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684EDA-C102-BAEE-589B-CF5AF8A8F0EA}"/>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336625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93E5-D746-3109-7304-8685B145084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0CE617-F8C3-D63C-9B38-721777A243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3691CC-990C-7476-99FC-A9A58DB6EEC7}"/>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5" name="Footer Placeholder 4">
            <a:extLst>
              <a:ext uri="{FF2B5EF4-FFF2-40B4-BE49-F238E27FC236}">
                <a16:creationId xmlns:a16="http://schemas.microsoft.com/office/drawing/2014/main" id="{FC6234AF-19DA-789C-1A61-F18765930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9C3DFD-0D1B-472D-4655-FBAE1B191656}"/>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427458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163CEB-BA41-A2C3-A091-C7E33FE26C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0EEB40-4681-EECE-0A3C-30407D7F15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150609-5CF0-382B-B98B-CDA0A178DBAC}"/>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5" name="Footer Placeholder 4">
            <a:extLst>
              <a:ext uri="{FF2B5EF4-FFF2-40B4-BE49-F238E27FC236}">
                <a16:creationId xmlns:a16="http://schemas.microsoft.com/office/drawing/2014/main" id="{F2E49376-5E90-B387-26D6-77B7849D65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10A0EF-0FEB-8B5C-9046-2BCBC1B361A8}"/>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167230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AB62-913C-6C97-4FAD-4C073E0113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88A379-F5C9-4986-4EBA-BCDE5F32B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9581A3-DA2C-D462-FFF4-B25A074DFF61}"/>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5" name="Footer Placeholder 4">
            <a:extLst>
              <a:ext uri="{FF2B5EF4-FFF2-40B4-BE49-F238E27FC236}">
                <a16:creationId xmlns:a16="http://schemas.microsoft.com/office/drawing/2014/main" id="{CB5AE248-96F3-0BBC-310D-7677203C23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D20B2B-DB1E-E93A-CA65-E64E8B9D22A5}"/>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77075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1274-AEDF-CEB4-9515-E26F871403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7B0D25-3950-45F3-CCD4-0DDD572409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325FB-6A15-1718-14BD-AB47CECB0436}"/>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5" name="Footer Placeholder 4">
            <a:extLst>
              <a:ext uri="{FF2B5EF4-FFF2-40B4-BE49-F238E27FC236}">
                <a16:creationId xmlns:a16="http://schemas.microsoft.com/office/drawing/2014/main" id="{B4FA28E3-1586-2E00-B09C-F12F975D0D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3481B0-1B47-ACD4-6F5C-4BD3331DA77D}"/>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377263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26F4-A4E6-0601-B330-216163F90F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B7AA66-C322-2315-C6A1-63415AC3B0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FD3CB4-ACB1-39E8-2F64-0F0200CCF0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0E129D-A6DE-06A6-0E4D-9A325E517BB9}"/>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6" name="Footer Placeholder 5">
            <a:extLst>
              <a:ext uri="{FF2B5EF4-FFF2-40B4-BE49-F238E27FC236}">
                <a16:creationId xmlns:a16="http://schemas.microsoft.com/office/drawing/2014/main" id="{9E069E2C-2FD8-B6AD-B3F9-B61DD6FEB3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48CB8E-5997-2F38-EB13-C20093EE2CDE}"/>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369982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4713-63AF-4A2D-8279-6A06F1DD8AA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8302A7-1FEB-936D-AF60-DBCB92A05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14A15E-5ED4-E9D0-3DEA-9FBD881A36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F04B19-2B80-C35E-DC32-A01F071C9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7AAD85-2131-A2BA-112B-399AF93EA7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65D1A7-4A17-DD11-230E-B346B98B38AD}"/>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8" name="Footer Placeholder 7">
            <a:extLst>
              <a:ext uri="{FF2B5EF4-FFF2-40B4-BE49-F238E27FC236}">
                <a16:creationId xmlns:a16="http://schemas.microsoft.com/office/drawing/2014/main" id="{1BE11862-1D50-7001-52B3-161BB5A603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3C75D73-6932-0286-C08C-A021C0181E50}"/>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2092915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AF8B-94C1-7B25-F6D1-F930284207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E86CA2-4332-52DC-7813-95F73FE7B369}"/>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4" name="Footer Placeholder 3">
            <a:extLst>
              <a:ext uri="{FF2B5EF4-FFF2-40B4-BE49-F238E27FC236}">
                <a16:creationId xmlns:a16="http://schemas.microsoft.com/office/drawing/2014/main" id="{AEAF3A3A-BB05-78D5-DF1E-5800D0D22C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30E3463-AC2E-9234-E3D7-79E27A115AB7}"/>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85788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82F2E0-12BC-1BFF-76E3-8554ABAAC2F8}"/>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3" name="Footer Placeholder 2">
            <a:extLst>
              <a:ext uri="{FF2B5EF4-FFF2-40B4-BE49-F238E27FC236}">
                <a16:creationId xmlns:a16="http://schemas.microsoft.com/office/drawing/2014/main" id="{F98576DA-BCFD-83D7-1386-B2394086B59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8575A8-4758-1E55-E9A9-2E00C414779D}"/>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314721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8F8E-2C68-598A-6725-4850564E9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D8C209C-63C3-4045-8441-7602C47565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412C90-6A43-4F33-4D19-77309E3AF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6DDDCB-3591-6FD8-3E4E-B02A8D5DFC90}"/>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6" name="Footer Placeholder 5">
            <a:extLst>
              <a:ext uri="{FF2B5EF4-FFF2-40B4-BE49-F238E27FC236}">
                <a16:creationId xmlns:a16="http://schemas.microsoft.com/office/drawing/2014/main" id="{807867E3-2E3A-9B7F-399E-BDF5700BBC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05B26C-FA08-47EB-5440-5EEC4AE05A98}"/>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411328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306-C1D5-D749-8DCB-4FB875BA4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1F8E22-07CC-CA7E-5BAF-09B2F3CE6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6D267A-A12D-0A07-8EE0-0D5059FB1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5B9FCF-4095-BE94-D52C-F43A34C38E4E}"/>
              </a:ext>
            </a:extLst>
          </p:cNvPr>
          <p:cNvSpPr>
            <a:spLocks noGrp="1"/>
          </p:cNvSpPr>
          <p:nvPr>
            <p:ph type="dt" sz="half" idx="10"/>
          </p:nvPr>
        </p:nvSpPr>
        <p:spPr/>
        <p:txBody>
          <a:bodyPr/>
          <a:lstStyle/>
          <a:p>
            <a:fld id="{366F2490-E91F-4410-987B-658F1F1607E3}" type="datetimeFigureOut">
              <a:rPr lang="en-IN" smtClean="0"/>
              <a:t>18-11-2024</a:t>
            </a:fld>
            <a:endParaRPr lang="en-IN"/>
          </a:p>
        </p:txBody>
      </p:sp>
      <p:sp>
        <p:nvSpPr>
          <p:cNvPr id="6" name="Footer Placeholder 5">
            <a:extLst>
              <a:ext uri="{FF2B5EF4-FFF2-40B4-BE49-F238E27FC236}">
                <a16:creationId xmlns:a16="http://schemas.microsoft.com/office/drawing/2014/main" id="{D5E86D99-F8AB-DF77-30F8-45597CA8FC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863D5C-B03D-7BCB-B779-9CD23EB35371}"/>
              </a:ext>
            </a:extLst>
          </p:cNvPr>
          <p:cNvSpPr>
            <a:spLocks noGrp="1"/>
          </p:cNvSpPr>
          <p:nvPr>
            <p:ph type="sldNum" sz="quarter" idx="12"/>
          </p:nvPr>
        </p:nvSpPr>
        <p:spPr/>
        <p:txBody>
          <a:bodyPr/>
          <a:lstStyle/>
          <a:p>
            <a:fld id="{BBF446F5-D2E7-4F0C-BA19-2235B52B6532}" type="slidenum">
              <a:rPr lang="en-IN" smtClean="0"/>
              <a:t>‹#›</a:t>
            </a:fld>
            <a:endParaRPr lang="en-IN"/>
          </a:p>
        </p:txBody>
      </p:sp>
    </p:spTree>
    <p:extLst>
      <p:ext uri="{BB962C8B-B14F-4D97-AF65-F5344CB8AC3E}">
        <p14:creationId xmlns:p14="http://schemas.microsoft.com/office/powerpoint/2010/main" val="43201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35420-9F98-42DD-E137-A9EFB8FF4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4A1E74-5A2D-EFE8-39E9-067DC3342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DAB5A3-46CB-C181-FC9E-C69787DAD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6F2490-E91F-4410-987B-658F1F1607E3}" type="datetimeFigureOut">
              <a:rPr lang="en-IN" smtClean="0"/>
              <a:t>18-11-2024</a:t>
            </a:fld>
            <a:endParaRPr lang="en-IN"/>
          </a:p>
        </p:txBody>
      </p:sp>
      <p:sp>
        <p:nvSpPr>
          <p:cNvPr id="5" name="Footer Placeholder 4">
            <a:extLst>
              <a:ext uri="{FF2B5EF4-FFF2-40B4-BE49-F238E27FC236}">
                <a16:creationId xmlns:a16="http://schemas.microsoft.com/office/drawing/2014/main" id="{2F4F3C4F-D8D9-E6FE-91E1-258921F27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EECFC8F-708C-D2CB-F668-68CF25BDF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F446F5-D2E7-4F0C-BA19-2235B52B6532}" type="slidenum">
              <a:rPr lang="en-IN" smtClean="0"/>
              <a:t>‹#›</a:t>
            </a:fld>
            <a:endParaRPr lang="en-IN"/>
          </a:p>
        </p:txBody>
      </p:sp>
    </p:spTree>
    <p:extLst>
      <p:ext uri="{BB962C8B-B14F-4D97-AF65-F5344CB8AC3E}">
        <p14:creationId xmlns:p14="http://schemas.microsoft.com/office/powerpoint/2010/main" val="3917143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4BAE0D4B-379C-E357-ED4E-9136C1C29CF7}"/>
              </a:ext>
            </a:extLst>
          </p:cNvPr>
          <p:cNvPicPr>
            <a:picLocks noChangeAspect="1"/>
          </p:cNvPicPr>
          <p:nvPr/>
        </p:nvPicPr>
        <p:blipFill>
          <a:blip r:embed="rId2"/>
          <a:stretch>
            <a:fillRect/>
          </a:stretch>
        </p:blipFill>
        <p:spPr>
          <a:xfrm>
            <a:off x="0" y="0"/>
            <a:ext cx="4572000" cy="6858000"/>
          </a:xfrm>
          <a:prstGeom prst="rect">
            <a:avLst/>
          </a:prstGeom>
        </p:spPr>
      </p:pic>
      <p:sp>
        <p:nvSpPr>
          <p:cNvPr id="8" name="TextBox 7">
            <a:extLst>
              <a:ext uri="{FF2B5EF4-FFF2-40B4-BE49-F238E27FC236}">
                <a16:creationId xmlns:a16="http://schemas.microsoft.com/office/drawing/2014/main" id="{93961D1E-6900-73C0-0D6E-4EF9D01993D0}"/>
              </a:ext>
            </a:extLst>
          </p:cNvPr>
          <p:cNvSpPr txBox="1"/>
          <p:nvPr/>
        </p:nvSpPr>
        <p:spPr>
          <a:xfrm>
            <a:off x="4572000" y="0"/>
            <a:ext cx="7620000" cy="4982326"/>
          </a:xfrm>
          <a:prstGeom prst="rect">
            <a:avLst/>
          </a:prstGeom>
          <a:noFill/>
        </p:spPr>
        <p:txBody>
          <a:bodyPr wrap="square">
            <a:spAutoFit/>
          </a:bodyPr>
          <a:lstStyle/>
          <a:p>
            <a:pPr marL="142240" marR="33655">
              <a:lnSpc>
                <a:spcPct val="150000"/>
              </a:lnSpc>
              <a:spcBef>
                <a:spcPts val="165"/>
              </a:spcBef>
            </a:pPr>
            <a:r>
              <a:rPr lang="en-US" sz="3600" b="1" kern="0" dirty="0">
                <a:effectLst/>
                <a:latin typeface="Cascadia Code" panose="020B0609020000020004" pitchFamily="49" charset="0"/>
                <a:ea typeface="Times New Roman" panose="02020603050405020304" pitchFamily="18" charset="0"/>
                <a:cs typeface="Cascadia Code" panose="020B0609020000020004" pitchFamily="49" charset="0"/>
              </a:rPr>
              <a:t>Developing AI Algorithms for Personalized Medicine Based on Genomic Data: Analysis of the Genomics of Drug Sensitivity in Cancer (GDSC) </a:t>
            </a:r>
            <a:r>
              <a:rPr lang="en-US" sz="3600" b="1" kern="0">
                <a:effectLst/>
                <a:latin typeface="Cascadia Code" panose="020B0609020000020004" pitchFamily="49" charset="0"/>
                <a:ea typeface="Times New Roman" panose="02020603050405020304" pitchFamily="18" charset="0"/>
                <a:cs typeface="Cascadia Code" panose="020B0609020000020004" pitchFamily="49" charset="0"/>
              </a:rPr>
              <a:t>Dataset.</a:t>
            </a:r>
            <a:endParaRPr lang="en-IN" sz="4800" b="1" kern="0" dirty="0">
              <a:effectLst/>
              <a:latin typeface="Cascadia Code" panose="020B0609020000020004" pitchFamily="49" charset="0"/>
              <a:ea typeface="Times New Roman" panose="02020603050405020304" pitchFamily="18" charset="0"/>
              <a:cs typeface="Cascadia Code" panose="020B0609020000020004" pitchFamily="49" charset="0"/>
            </a:endParaRPr>
          </a:p>
        </p:txBody>
      </p:sp>
      <p:sp>
        <p:nvSpPr>
          <p:cNvPr id="10" name="TextBox 9">
            <a:extLst>
              <a:ext uri="{FF2B5EF4-FFF2-40B4-BE49-F238E27FC236}">
                <a16:creationId xmlns:a16="http://schemas.microsoft.com/office/drawing/2014/main" id="{D8502ECF-7E1B-D1DC-F99A-6E6E2C2D1965}"/>
              </a:ext>
            </a:extLst>
          </p:cNvPr>
          <p:cNvSpPr txBox="1"/>
          <p:nvPr/>
        </p:nvSpPr>
        <p:spPr>
          <a:xfrm>
            <a:off x="7620002" y="5192904"/>
            <a:ext cx="6268452" cy="1477328"/>
          </a:xfrm>
          <a:prstGeom prst="rect">
            <a:avLst/>
          </a:prstGeom>
          <a:noFill/>
        </p:spPr>
        <p:txBody>
          <a:bodyPr wrap="square">
            <a:spAutoFit/>
          </a:bodyPr>
          <a:lstStyle/>
          <a:p>
            <a:r>
              <a:rPr lang="en-US" sz="1800" b="1" dirty="0">
                <a:latin typeface="Cascadia Code" panose="020B0609020000020004" pitchFamily="49" charset="0"/>
                <a:cs typeface="Cascadia Code" panose="020B0609020000020004" pitchFamily="49" charset="0"/>
              </a:rPr>
              <a:t>Presented by GROUP 4</a:t>
            </a:r>
          </a:p>
          <a:p>
            <a:r>
              <a:rPr lang="en-US" sz="1800" b="1" dirty="0">
                <a:latin typeface="Cascadia Code" panose="020B0609020000020004" pitchFamily="49" charset="0"/>
                <a:cs typeface="Cascadia Code" panose="020B0609020000020004" pitchFamily="49" charset="0"/>
              </a:rPr>
              <a:t>23024 – VEMANA DIVYA MADHURI </a:t>
            </a:r>
            <a:endParaRPr lang="en-US" sz="1800" dirty="0">
              <a:latin typeface="Cascadia Code" panose="020B0609020000020004" pitchFamily="49" charset="0"/>
              <a:cs typeface="Cascadia Code" panose="020B0609020000020004" pitchFamily="49" charset="0"/>
            </a:endParaRPr>
          </a:p>
          <a:p>
            <a:r>
              <a:rPr lang="en-US" sz="1800" b="1" dirty="0">
                <a:latin typeface="Cascadia Code" panose="020B0609020000020004" pitchFamily="49" charset="0"/>
                <a:cs typeface="Cascadia Code" panose="020B0609020000020004" pitchFamily="49" charset="0"/>
              </a:rPr>
              <a:t>23037 – KEERTHIVASAN S V</a:t>
            </a:r>
            <a:endParaRPr lang="en-US" sz="1800" dirty="0">
              <a:latin typeface="Cascadia Code" panose="020B0609020000020004" pitchFamily="49" charset="0"/>
              <a:cs typeface="Cascadia Code" panose="020B0609020000020004" pitchFamily="49" charset="0"/>
            </a:endParaRPr>
          </a:p>
          <a:p>
            <a:r>
              <a:rPr lang="en-US" sz="1800" b="1" dirty="0">
                <a:latin typeface="Cascadia Code" panose="020B0609020000020004" pitchFamily="49" charset="0"/>
                <a:cs typeface="Cascadia Code" panose="020B0609020000020004" pitchFamily="49" charset="0"/>
              </a:rPr>
              <a:t>23044 – MOPURU SAI BAVESH REDDY</a:t>
            </a:r>
            <a:endParaRPr lang="en-US" sz="1800" dirty="0">
              <a:latin typeface="Cascadia Code" panose="020B0609020000020004" pitchFamily="49" charset="0"/>
              <a:cs typeface="Cascadia Code" panose="020B0609020000020004" pitchFamily="49" charset="0"/>
            </a:endParaRPr>
          </a:p>
          <a:p>
            <a:r>
              <a:rPr lang="en-US" sz="1800" b="1" dirty="0">
                <a:latin typeface="Cascadia Code" panose="020B0609020000020004" pitchFamily="49" charset="0"/>
                <a:cs typeface="Cascadia Code" panose="020B0609020000020004" pitchFamily="49" charset="0"/>
              </a:rPr>
              <a:t>23073 – VEMULA BHAVYA KRUTHI</a:t>
            </a:r>
            <a:endParaRPr lang="en-US" sz="18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3982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22518-7378-0D7C-F8AC-22E8648A17AA}"/>
              </a:ext>
            </a:extLst>
          </p:cNvPr>
          <p:cNvSpPr txBox="1"/>
          <p:nvPr/>
        </p:nvSpPr>
        <p:spPr>
          <a:xfrm>
            <a:off x="0" y="221102"/>
            <a:ext cx="12192000" cy="307776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rPr>
              <a:t>Correlation Analysis</a:t>
            </a:r>
            <a:endPar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Correlating drug sensitivity with genomic features is central to identifying biomarkers for cancer treatment.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Heatmap</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Creating a correlation heatmap to visualize the relationship between genomic alterations (e.g., mutations, CNVs) and drug response.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Key Insights</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Identifying significant correlations, such as BRAF mutations showing sensitivity to MAPK pathway inhibitors, or PIK3CA mutations predicting efficacy of PI3K inhibitors.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95D2CA9E-7E79-0287-C6AF-5172BD0E42E8}"/>
              </a:ext>
            </a:extLst>
          </p:cNvPr>
          <p:cNvSpPr txBox="1"/>
          <p:nvPr/>
        </p:nvSpPr>
        <p:spPr>
          <a:xfrm>
            <a:off x="0" y="3298868"/>
            <a:ext cx="12192000" cy="307776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rPr>
              <a:t>Handling Outliers and Skewness Plan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Outliers and skewed data can distort analysis. This section will discuss how to manage these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Outlier Detection and Treatment</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Use Z-scores to detect and remove or normalize extreme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Skewness Treatment</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Apply log transformations to correct skewed distributions, improving model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732029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4CB2C7-FCE8-D59C-D8DD-4B1658925708}"/>
              </a:ext>
            </a:extLst>
          </p:cNvPr>
          <p:cNvSpPr txBox="1"/>
          <p:nvPr/>
        </p:nvSpPr>
        <p:spPr>
          <a:xfrm>
            <a:off x="2763304" y="261020"/>
            <a:ext cx="6093994" cy="636841"/>
          </a:xfrm>
          <a:prstGeom prst="rect">
            <a:avLst/>
          </a:prstGeom>
          <a:noFill/>
        </p:spPr>
        <p:txBody>
          <a:bodyPr wrap="square">
            <a:spAutoFit/>
          </a:bodyPr>
          <a:lstStyle/>
          <a:p>
            <a:pPr marL="0" indent="0" algn="ctr">
              <a:lnSpc>
                <a:spcPts val="4500"/>
              </a:lnSpc>
              <a:buNone/>
            </a:pPr>
            <a:r>
              <a:rPr lang="en-US" sz="3600" dirty="0">
                <a:latin typeface="Cascadia Code" panose="020B0609020000020004" pitchFamily="49" charset="0"/>
                <a:ea typeface="Prata" pitchFamily="34" charset="-122"/>
                <a:cs typeface="Cascadia Code" panose="020B0609020000020004" pitchFamily="49" charset="0"/>
              </a:rPr>
              <a:t>Predictive Modeling</a:t>
            </a:r>
            <a:endParaRPr lang="en-US" sz="3600" dirty="0">
              <a:latin typeface="Cascadia Code" panose="020B0609020000020004" pitchFamily="49" charset="0"/>
              <a:cs typeface="Cascadia Code" panose="020B0609020000020004" pitchFamily="49" charset="0"/>
            </a:endParaRPr>
          </a:p>
        </p:txBody>
      </p:sp>
      <p:sp>
        <p:nvSpPr>
          <p:cNvPr id="4" name="Text 1">
            <a:extLst>
              <a:ext uri="{FF2B5EF4-FFF2-40B4-BE49-F238E27FC236}">
                <a16:creationId xmlns:a16="http://schemas.microsoft.com/office/drawing/2014/main" id="{60267D23-182E-E771-1332-9648870CC58F}"/>
              </a:ext>
            </a:extLst>
          </p:cNvPr>
          <p:cNvSpPr/>
          <p:nvPr/>
        </p:nvSpPr>
        <p:spPr>
          <a:xfrm>
            <a:off x="329961" y="1255097"/>
            <a:ext cx="11713649" cy="588883"/>
          </a:xfrm>
          <a:prstGeom prst="rect">
            <a:avLst/>
          </a:prstGeom>
          <a:noFill/>
          <a:ln/>
        </p:spPr>
        <p:txBody>
          <a:bodyPr wrap="square" lIns="0" tIns="0" rIns="0" bIns="0" rtlCol="0" anchor="t"/>
          <a:lstStyle/>
          <a:p>
            <a:pPr marL="0" indent="0">
              <a:lnSpc>
                <a:spcPts val="2300"/>
              </a:lnSpc>
              <a:buNone/>
            </a:pPr>
            <a:r>
              <a:rPr lang="en-US" dirty="0">
                <a:latin typeface="Cascadia Code" panose="020B0609020000020004" pitchFamily="49" charset="0"/>
                <a:ea typeface="Raleway" pitchFamily="34" charset="-122"/>
                <a:cs typeface="Cascadia Code" panose="020B0609020000020004" pitchFamily="49" charset="0"/>
              </a:rPr>
              <a:t>Various machine learning algorithms will be employed to build predictive models that can accurately estimate drug sensitivity based on genomic features.</a:t>
            </a:r>
            <a:endParaRPr lang="en-US" dirty="0">
              <a:latin typeface="Cascadia Code" panose="020B0609020000020004" pitchFamily="49" charset="0"/>
              <a:cs typeface="Cascadia Code" panose="020B0609020000020004" pitchFamily="49" charset="0"/>
            </a:endParaRPr>
          </a:p>
        </p:txBody>
      </p:sp>
      <p:pic>
        <p:nvPicPr>
          <p:cNvPr id="5" name="Image 1" descr="preencoded.png">
            <a:extLst>
              <a:ext uri="{FF2B5EF4-FFF2-40B4-BE49-F238E27FC236}">
                <a16:creationId xmlns:a16="http://schemas.microsoft.com/office/drawing/2014/main" id="{2A2A8F9D-A33C-A33A-56FB-C9A7706D3D9D}"/>
              </a:ext>
            </a:extLst>
          </p:cNvPr>
          <p:cNvPicPr>
            <a:picLocks noChangeAspect="1"/>
          </p:cNvPicPr>
          <p:nvPr/>
        </p:nvPicPr>
        <p:blipFill>
          <a:blip r:embed="rId2"/>
          <a:stretch>
            <a:fillRect/>
          </a:stretch>
        </p:blipFill>
        <p:spPr>
          <a:xfrm>
            <a:off x="329961" y="2106485"/>
            <a:ext cx="460177" cy="460177"/>
          </a:xfrm>
          <a:prstGeom prst="rect">
            <a:avLst/>
          </a:prstGeom>
        </p:spPr>
      </p:pic>
      <p:sp>
        <p:nvSpPr>
          <p:cNvPr id="6" name="Text 2">
            <a:extLst>
              <a:ext uri="{FF2B5EF4-FFF2-40B4-BE49-F238E27FC236}">
                <a16:creationId xmlns:a16="http://schemas.microsoft.com/office/drawing/2014/main" id="{2C48DBB8-8F38-F568-BF34-075BA85BAE56}"/>
              </a:ext>
            </a:extLst>
          </p:cNvPr>
          <p:cNvSpPr/>
          <p:nvPr/>
        </p:nvSpPr>
        <p:spPr>
          <a:xfrm>
            <a:off x="790138" y="2656316"/>
            <a:ext cx="2301121" cy="287655"/>
          </a:xfrm>
          <a:prstGeom prst="rect">
            <a:avLst/>
          </a:prstGeom>
          <a:noFill/>
          <a:ln/>
        </p:spPr>
        <p:txBody>
          <a:bodyPr wrap="none" lIns="0" tIns="0" rIns="0" bIns="0" rtlCol="0" anchor="t"/>
          <a:lstStyle/>
          <a:p>
            <a:pPr marL="0" indent="0" algn="l">
              <a:lnSpc>
                <a:spcPts val="2250"/>
              </a:lnSpc>
              <a:buNone/>
            </a:pPr>
            <a:r>
              <a:rPr lang="en-US" dirty="0">
                <a:latin typeface="Cascadia Code" panose="020B0609020000020004" pitchFamily="49" charset="0"/>
                <a:ea typeface="Prata" pitchFamily="34" charset="-122"/>
                <a:cs typeface="Cascadia Code" panose="020B0609020000020004" pitchFamily="49" charset="0"/>
              </a:rPr>
              <a:t>Decision Trees</a:t>
            </a:r>
            <a:endParaRPr lang="en-US" dirty="0">
              <a:latin typeface="Cascadia Code" panose="020B0609020000020004" pitchFamily="49" charset="0"/>
              <a:cs typeface="Cascadia Code" panose="020B0609020000020004" pitchFamily="49" charset="0"/>
            </a:endParaRPr>
          </a:p>
        </p:txBody>
      </p:sp>
      <p:sp>
        <p:nvSpPr>
          <p:cNvPr id="7" name="Text 3">
            <a:extLst>
              <a:ext uri="{FF2B5EF4-FFF2-40B4-BE49-F238E27FC236}">
                <a16:creationId xmlns:a16="http://schemas.microsoft.com/office/drawing/2014/main" id="{94BD3EE7-AAD4-93F3-F530-C155E04EB9A1}"/>
              </a:ext>
            </a:extLst>
          </p:cNvPr>
          <p:cNvSpPr/>
          <p:nvPr/>
        </p:nvSpPr>
        <p:spPr>
          <a:xfrm>
            <a:off x="400050" y="3128041"/>
            <a:ext cx="5784182" cy="1177766"/>
          </a:xfrm>
          <a:prstGeom prst="rect">
            <a:avLst/>
          </a:prstGeom>
          <a:noFill/>
          <a:ln/>
        </p:spPr>
        <p:txBody>
          <a:bodyPr wrap="square" lIns="0" tIns="0" rIns="0" bIns="0" rtlCol="0" anchor="t"/>
          <a:lstStyle/>
          <a:p>
            <a:pPr marL="0" indent="0" algn="l">
              <a:lnSpc>
                <a:spcPts val="2300"/>
              </a:lnSpc>
              <a:buNone/>
            </a:pPr>
            <a:r>
              <a:rPr lang="en-US" dirty="0">
                <a:latin typeface="Cascadia Code" panose="020B0609020000020004" pitchFamily="49" charset="0"/>
                <a:ea typeface="Raleway" pitchFamily="34" charset="-122"/>
                <a:cs typeface="Cascadia Code" panose="020B0609020000020004" pitchFamily="49" charset="0"/>
              </a:rPr>
              <a:t>Decision trees are a simple and interpretable model that can be used to predict drug sensitivity based on a series of decision rules.</a:t>
            </a:r>
            <a:endParaRPr lang="en-US" dirty="0">
              <a:latin typeface="Cascadia Code" panose="020B0609020000020004" pitchFamily="49" charset="0"/>
              <a:cs typeface="Cascadia Code" panose="020B0609020000020004" pitchFamily="49" charset="0"/>
            </a:endParaRPr>
          </a:p>
        </p:txBody>
      </p:sp>
      <p:pic>
        <p:nvPicPr>
          <p:cNvPr id="8" name="Image 2" descr="preencoded.png">
            <a:extLst>
              <a:ext uri="{FF2B5EF4-FFF2-40B4-BE49-F238E27FC236}">
                <a16:creationId xmlns:a16="http://schemas.microsoft.com/office/drawing/2014/main" id="{D7487BCB-92A7-B167-B6DE-9EF656D40084}"/>
              </a:ext>
            </a:extLst>
          </p:cNvPr>
          <p:cNvPicPr>
            <a:picLocks noChangeAspect="1"/>
          </p:cNvPicPr>
          <p:nvPr/>
        </p:nvPicPr>
        <p:blipFill>
          <a:blip r:embed="rId3"/>
          <a:stretch>
            <a:fillRect/>
          </a:stretch>
        </p:blipFill>
        <p:spPr>
          <a:xfrm>
            <a:off x="6096000" y="2146924"/>
            <a:ext cx="460177" cy="460177"/>
          </a:xfrm>
          <a:prstGeom prst="rect">
            <a:avLst/>
          </a:prstGeom>
        </p:spPr>
      </p:pic>
      <p:sp>
        <p:nvSpPr>
          <p:cNvPr id="9" name="Text 4">
            <a:extLst>
              <a:ext uri="{FF2B5EF4-FFF2-40B4-BE49-F238E27FC236}">
                <a16:creationId xmlns:a16="http://schemas.microsoft.com/office/drawing/2014/main" id="{D3A7EAE2-DD1A-FE21-254F-B4C2EBA5BA79}"/>
              </a:ext>
            </a:extLst>
          </p:cNvPr>
          <p:cNvSpPr/>
          <p:nvPr/>
        </p:nvSpPr>
        <p:spPr>
          <a:xfrm>
            <a:off x="6556177" y="2702275"/>
            <a:ext cx="2301121" cy="287655"/>
          </a:xfrm>
          <a:prstGeom prst="rect">
            <a:avLst/>
          </a:prstGeom>
          <a:noFill/>
          <a:ln/>
        </p:spPr>
        <p:txBody>
          <a:bodyPr wrap="none" lIns="0" tIns="0" rIns="0" bIns="0" rtlCol="0" anchor="t"/>
          <a:lstStyle/>
          <a:p>
            <a:pPr marL="0" indent="0" algn="l">
              <a:lnSpc>
                <a:spcPts val="2250"/>
              </a:lnSpc>
              <a:buNone/>
            </a:pPr>
            <a:r>
              <a:rPr lang="en-US" dirty="0">
                <a:latin typeface="Cascadia Code" panose="020B0609020000020004" pitchFamily="49" charset="0"/>
                <a:ea typeface="Prata" pitchFamily="34" charset="-122"/>
                <a:cs typeface="Cascadia Code" panose="020B0609020000020004" pitchFamily="49" charset="0"/>
              </a:rPr>
              <a:t>Neural Networks</a:t>
            </a:r>
            <a:endParaRPr lang="en-US" dirty="0">
              <a:latin typeface="Cascadia Code" panose="020B0609020000020004" pitchFamily="49" charset="0"/>
              <a:cs typeface="Cascadia Code" panose="020B0609020000020004" pitchFamily="49" charset="0"/>
            </a:endParaRPr>
          </a:p>
        </p:txBody>
      </p:sp>
      <p:sp>
        <p:nvSpPr>
          <p:cNvPr id="10" name="Text 5">
            <a:extLst>
              <a:ext uri="{FF2B5EF4-FFF2-40B4-BE49-F238E27FC236}">
                <a16:creationId xmlns:a16="http://schemas.microsoft.com/office/drawing/2014/main" id="{4021FDA3-0405-D42D-A941-24036147BBB7}"/>
              </a:ext>
            </a:extLst>
          </p:cNvPr>
          <p:cNvSpPr/>
          <p:nvPr/>
        </p:nvSpPr>
        <p:spPr>
          <a:xfrm>
            <a:off x="6184232" y="3055578"/>
            <a:ext cx="5522493" cy="1177766"/>
          </a:xfrm>
          <a:prstGeom prst="rect">
            <a:avLst/>
          </a:prstGeom>
          <a:noFill/>
          <a:ln/>
        </p:spPr>
        <p:txBody>
          <a:bodyPr wrap="square" lIns="0" tIns="0" rIns="0" bIns="0" rtlCol="0" anchor="t"/>
          <a:lstStyle/>
          <a:p>
            <a:pPr marL="0" indent="0" algn="l">
              <a:lnSpc>
                <a:spcPts val="2300"/>
              </a:lnSpc>
              <a:buNone/>
            </a:pPr>
            <a:r>
              <a:rPr lang="en-US" dirty="0">
                <a:latin typeface="Cascadia Code" panose="020B0609020000020004" pitchFamily="49" charset="0"/>
                <a:ea typeface="Raleway" pitchFamily="34" charset="-122"/>
                <a:cs typeface="Cascadia Code" panose="020B0609020000020004" pitchFamily="49" charset="0"/>
              </a:rPr>
              <a:t>Neural networks are powerful algorithms that can learn complex relationships between genomic features and drug sensitivity.</a:t>
            </a:r>
            <a:endParaRPr lang="en-US" dirty="0">
              <a:latin typeface="Cascadia Code" panose="020B0609020000020004" pitchFamily="49" charset="0"/>
              <a:cs typeface="Cascadia Code" panose="020B0609020000020004" pitchFamily="49" charset="0"/>
            </a:endParaRPr>
          </a:p>
        </p:txBody>
      </p:sp>
      <p:pic>
        <p:nvPicPr>
          <p:cNvPr id="11" name="Image 3" descr="preencoded.png">
            <a:extLst>
              <a:ext uri="{FF2B5EF4-FFF2-40B4-BE49-F238E27FC236}">
                <a16:creationId xmlns:a16="http://schemas.microsoft.com/office/drawing/2014/main" id="{16484333-D34C-E677-1CE4-9C1C9637F275}"/>
              </a:ext>
            </a:extLst>
          </p:cNvPr>
          <p:cNvPicPr>
            <a:picLocks noChangeAspect="1"/>
          </p:cNvPicPr>
          <p:nvPr/>
        </p:nvPicPr>
        <p:blipFill>
          <a:blip r:embed="rId4"/>
          <a:stretch>
            <a:fillRect/>
          </a:stretch>
        </p:blipFill>
        <p:spPr>
          <a:xfrm>
            <a:off x="329960" y="4637097"/>
            <a:ext cx="460177" cy="460177"/>
          </a:xfrm>
          <a:prstGeom prst="rect">
            <a:avLst/>
          </a:prstGeom>
        </p:spPr>
      </p:pic>
      <p:sp>
        <p:nvSpPr>
          <p:cNvPr id="12" name="Text 6">
            <a:extLst>
              <a:ext uri="{FF2B5EF4-FFF2-40B4-BE49-F238E27FC236}">
                <a16:creationId xmlns:a16="http://schemas.microsoft.com/office/drawing/2014/main" id="{9DF05234-BA88-1A31-ECDA-A3846A4FAC08}"/>
              </a:ext>
            </a:extLst>
          </p:cNvPr>
          <p:cNvSpPr/>
          <p:nvPr/>
        </p:nvSpPr>
        <p:spPr>
          <a:xfrm>
            <a:off x="628043" y="5237054"/>
            <a:ext cx="3679865" cy="287655"/>
          </a:xfrm>
          <a:prstGeom prst="rect">
            <a:avLst/>
          </a:prstGeom>
          <a:noFill/>
          <a:ln/>
        </p:spPr>
        <p:txBody>
          <a:bodyPr wrap="none" lIns="0" tIns="0" rIns="0" bIns="0" rtlCol="0" anchor="t"/>
          <a:lstStyle/>
          <a:p>
            <a:pPr marL="0" indent="0" algn="l">
              <a:lnSpc>
                <a:spcPts val="2250"/>
              </a:lnSpc>
              <a:buNone/>
            </a:pPr>
            <a:r>
              <a:rPr lang="en-US" dirty="0">
                <a:latin typeface="Cascadia Code" panose="020B0609020000020004" pitchFamily="49" charset="0"/>
                <a:ea typeface="Prata" pitchFamily="34" charset="-122"/>
                <a:cs typeface="Cascadia Code" panose="020B0609020000020004" pitchFamily="49" charset="0"/>
              </a:rPr>
              <a:t>Support Vector Machines (SVMs)</a:t>
            </a:r>
            <a:endParaRPr lang="en-US" dirty="0">
              <a:latin typeface="Cascadia Code" panose="020B0609020000020004" pitchFamily="49" charset="0"/>
              <a:cs typeface="Cascadia Code" panose="020B0609020000020004" pitchFamily="49" charset="0"/>
            </a:endParaRPr>
          </a:p>
        </p:txBody>
      </p:sp>
      <p:sp>
        <p:nvSpPr>
          <p:cNvPr id="13" name="Text 7">
            <a:extLst>
              <a:ext uri="{FF2B5EF4-FFF2-40B4-BE49-F238E27FC236}">
                <a16:creationId xmlns:a16="http://schemas.microsoft.com/office/drawing/2014/main" id="{B95CE644-7B84-6A11-70DA-D66C5E0BD00C}"/>
              </a:ext>
            </a:extLst>
          </p:cNvPr>
          <p:cNvSpPr/>
          <p:nvPr/>
        </p:nvSpPr>
        <p:spPr>
          <a:xfrm>
            <a:off x="284863" y="5586055"/>
            <a:ext cx="5811137" cy="1177766"/>
          </a:xfrm>
          <a:prstGeom prst="rect">
            <a:avLst/>
          </a:prstGeom>
          <a:noFill/>
          <a:ln/>
        </p:spPr>
        <p:txBody>
          <a:bodyPr wrap="square" lIns="0" tIns="0" rIns="0" bIns="0" rtlCol="0" anchor="t"/>
          <a:lstStyle/>
          <a:p>
            <a:pPr marL="0" indent="0" algn="l">
              <a:lnSpc>
                <a:spcPts val="2300"/>
              </a:lnSpc>
              <a:buNone/>
            </a:pPr>
            <a:r>
              <a:rPr lang="en-US" dirty="0">
                <a:latin typeface="Cascadia Code" panose="020B0609020000020004" pitchFamily="49" charset="0"/>
                <a:ea typeface="Raleway" pitchFamily="34" charset="-122"/>
                <a:cs typeface="Cascadia Code" panose="020B0609020000020004" pitchFamily="49" charset="0"/>
              </a:rPr>
              <a:t>SVMs are powerful classification algorithms that can effectively predict drug sensitivity by finding optimal hyperplanes that separate different classes.</a:t>
            </a:r>
            <a:endParaRPr lang="en-US" dirty="0">
              <a:latin typeface="Cascadia Code" panose="020B0609020000020004" pitchFamily="49" charset="0"/>
              <a:cs typeface="Cascadia Code" panose="020B0609020000020004" pitchFamily="49" charset="0"/>
            </a:endParaRPr>
          </a:p>
        </p:txBody>
      </p:sp>
      <p:pic>
        <p:nvPicPr>
          <p:cNvPr id="14" name="Image 4" descr="preencoded.png">
            <a:extLst>
              <a:ext uri="{FF2B5EF4-FFF2-40B4-BE49-F238E27FC236}">
                <a16:creationId xmlns:a16="http://schemas.microsoft.com/office/drawing/2014/main" id="{85EFAC87-9FDC-4E09-27C6-F60FEA861050}"/>
              </a:ext>
            </a:extLst>
          </p:cNvPr>
          <p:cNvPicPr>
            <a:picLocks noChangeAspect="1"/>
          </p:cNvPicPr>
          <p:nvPr/>
        </p:nvPicPr>
        <p:blipFill>
          <a:blip r:embed="rId5"/>
          <a:stretch>
            <a:fillRect/>
          </a:stretch>
        </p:blipFill>
        <p:spPr>
          <a:xfrm>
            <a:off x="6096000" y="4538310"/>
            <a:ext cx="460177" cy="460177"/>
          </a:xfrm>
          <a:prstGeom prst="rect">
            <a:avLst/>
          </a:prstGeom>
        </p:spPr>
      </p:pic>
      <p:sp>
        <p:nvSpPr>
          <p:cNvPr id="15" name="Text 8">
            <a:extLst>
              <a:ext uri="{FF2B5EF4-FFF2-40B4-BE49-F238E27FC236}">
                <a16:creationId xmlns:a16="http://schemas.microsoft.com/office/drawing/2014/main" id="{226DA8E5-CC42-1530-D658-228F50F84745}"/>
              </a:ext>
            </a:extLst>
          </p:cNvPr>
          <p:cNvSpPr/>
          <p:nvPr/>
        </p:nvSpPr>
        <p:spPr>
          <a:xfrm>
            <a:off x="6556177" y="5093226"/>
            <a:ext cx="2301121" cy="287655"/>
          </a:xfrm>
          <a:prstGeom prst="rect">
            <a:avLst/>
          </a:prstGeom>
          <a:noFill/>
          <a:ln/>
        </p:spPr>
        <p:txBody>
          <a:bodyPr wrap="none" lIns="0" tIns="0" rIns="0" bIns="0" rtlCol="0" anchor="t"/>
          <a:lstStyle/>
          <a:p>
            <a:pPr marL="0" indent="0" algn="l">
              <a:lnSpc>
                <a:spcPts val="2250"/>
              </a:lnSpc>
              <a:buNone/>
            </a:pPr>
            <a:r>
              <a:rPr lang="en-US" dirty="0">
                <a:latin typeface="Cascadia Code" panose="020B0609020000020004" pitchFamily="49" charset="0"/>
                <a:ea typeface="Prata" pitchFamily="34" charset="-122"/>
                <a:cs typeface="Cascadia Code" panose="020B0609020000020004" pitchFamily="49" charset="0"/>
              </a:rPr>
              <a:t>Random Forests</a:t>
            </a:r>
            <a:endParaRPr lang="en-US" dirty="0">
              <a:latin typeface="Cascadia Code" panose="020B0609020000020004" pitchFamily="49" charset="0"/>
              <a:cs typeface="Cascadia Code" panose="020B0609020000020004" pitchFamily="49" charset="0"/>
            </a:endParaRPr>
          </a:p>
        </p:txBody>
      </p:sp>
      <p:sp>
        <p:nvSpPr>
          <p:cNvPr id="16" name="Text 9">
            <a:extLst>
              <a:ext uri="{FF2B5EF4-FFF2-40B4-BE49-F238E27FC236}">
                <a16:creationId xmlns:a16="http://schemas.microsoft.com/office/drawing/2014/main" id="{D9DA18CC-0683-57DB-A428-C52C3C05601F}"/>
              </a:ext>
            </a:extLst>
          </p:cNvPr>
          <p:cNvSpPr/>
          <p:nvPr/>
        </p:nvSpPr>
        <p:spPr>
          <a:xfrm>
            <a:off x="6184232" y="5452808"/>
            <a:ext cx="5626652" cy="883325"/>
          </a:xfrm>
          <a:prstGeom prst="rect">
            <a:avLst/>
          </a:prstGeom>
          <a:noFill/>
          <a:ln/>
        </p:spPr>
        <p:txBody>
          <a:bodyPr wrap="square" lIns="0" tIns="0" rIns="0" bIns="0" rtlCol="0" anchor="t"/>
          <a:lstStyle/>
          <a:p>
            <a:pPr marL="0" indent="0" algn="l">
              <a:lnSpc>
                <a:spcPts val="2300"/>
              </a:lnSpc>
              <a:buNone/>
            </a:pPr>
            <a:r>
              <a:rPr lang="en-US" dirty="0">
                <a:latin typeface="Cascadia Code" panose="020B0609020000020004" pitchFamily="49" charset="0"/>
                <a:ea typeface="Raleway" pitchFamily="34" charset="-122"/>
                <a:cs typeface="Cascadia Code" panose="020B0609020000020004" pitchFamily="49" charset="0"/>
              </a:rPr>
              <a:t>Random forests are an ensemble method that combines multiple decision trees to improve predictive accuracy and robustness.</a:t>
            </a:r>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85495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302EF1-A3FC-4827-1470-CD268B93AA22}"/>
              </a:ext>
            </a:extLst>
          </p:cNvPr>
          <p:cNvPicPr>
            <a:picLocks noChangeAspect="1"/>
          </p:cNvPicPr>
          <p:nvPr/>
        </p:nvPicPr>
        <p:blipFill rotWithShape="1">
          <a:blip r:embed="rId2"/>
          <a:srcRect l="5991" t="5932" r="5884" b="4819"/>
          <a:stretch/>
        </p:blipFill>
        <p:spPr bwMode="auto">
          <a:xfrm>
            <a:off x="2041358" y="132347"/>
            <a:ext cx="8109284" cy="67256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415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A1E9F2-8FAA-B6D1-8E70-202B0513A33B}"/>
              </a:ext>
            </a:extLst>
          </p:cNvPr>
          <p:cNvSpPr txBox="1"/>
          <p:nvPr/>
        </p:nvSpPr>
        <p:spPr>
          <a:xfrm>
            <a:off x="4848726" y="84221"/>
            <a:ext cx="5017169" cy="646331"/>
          </a:xfrm>
          <a:prstGeom prst="rect">
            <a:avLst/>
          </a:prstGeom>
          <a:noFill/>
        </p:spPr>
        <p:txBody>
          <a:bodyPr wrap="square" rtlCol="0">
            <a:spAutoFit/>
          </a:bodyPr>
          <a:lstStyle/>
          <a:p>
            <a:r>
              <a:rPr lang="en-US" sz="3600" dirty="0">
                <a:latin typeface="Cascadia Code" panose="020B0609020000020004" pitchFamily="49" charset="0"/>
                <a:cs typeface="Cascadia Code" panose="020B0609020000020004" pitchFamily="49" charset="0"/>
              </a:rPr>
              <a:t>Results</a:t>
            </a:r>
            <a:endParaRPr lang="en-IN" sz="3600" dirty="0">
              <a:latin typeface="Cascadia Code" panose="020B0609020000020004" pitchFamily="49" charset="0"/>
              <a:cs typeface="Cascadia Code" panose="020B0609020000020004" pitchFamily="49" charset="0"/>
            </a:endParaRPr>
          </a:p>
        </p:txBody>
      </p:sp>
      <p:graphicFrame>
        <p:nvGraphicFramePr>
          <p:cNvPr id="3" name="Table 2">
            <a:extLst>
              <a:ext uri="{FF2B5EF4-FFF2-40B4-BE49-F238E27FC236}">
                <a16:creationId xmlns:a16="http://schemas.microsoft.com/office/drawing/2014/main" id="{7E1702E4-6C78-898A-CA86-B4CC9B82EBFF}"/>
              </a:ext>
            </a:extLst>
          </p:cNvPr>
          <p:cNvGraphicFramePr>
            <a:graphicFrameLocks noGrp="1"/>
          </p:cNvGraphicFramePr>
          <p:nvPr>
            <p:extLst>
              <p:ext uri="{D42A27DB-BD31-4B8C-83A1-F6EECF244321}">
                <p14:modId xmlns:p14="http://schemas.microsoft.com/office/powerpoint/2010/main" val="42584594"/>
              </p:ext>
            </p:extLst>
          </p:nvPr>
        </p:nvGraphicFramePr>
        <p:xfrm>
          <a:off x="669758" y="1001835"/>
          <a:ext cx="10515600" cy="1061976"/>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3083235327"/>
                    </a:ext>
                  </a:extLst>
                </a:gridCol>
                <a:gridCol w="2628900">
                  <a:extLst>
                    <a:ext uri="{9D8B030D-6E8A-4147-A177-3AD203B41FA5}">
                      <a16:colId xmlns:a16="http://schemas.microsoft.com/office/drawing/2014/main" val="3541442021"/>
                    </a:ext>
                  </a:extLst>
                </a:gridCol>
                <a:gridCol w="2628900">
                  <a:extLst>
                    <a:ext uri="{9D8B030D-6E8A-4147-A177-3AD203B41FA5}">
                      <a16:colId xmlns:a16="http://schemas.microsoft.com/office/drawing/2014/main" val="3862044161"/>
                    </a:ext>
                  </a:extLst>
                </a:gridCol>
                <a:gridCol w="2628900">
                  <a:extLst>
                    <a:ext uri="{9D8B030D-6E8A-4147-A177-3AD203B41FA5}">
                      <a16:colId xmlns:a16="http://schemas.microsoft.com/office/drawing/2014/main" val="19884976"/>
                    </a:ext>
                  </a:extLst>
                </a:gridCol>
              </a:tblGrid>
              <a:tr h="0">
                <a:tc>
                  <a:txBody>
                    <a:bodyPr/>
                    <a:lstStyle/>
                    <a:p>
                      <a:pPr>
                        <a:lnSpc>
                          <a:spcPct val="150000"/>
                        </a:lnSpc>
                      </a:pPr>
                      <a:r>
                        <a:rPr lang="en-IN" sz="1200" dirty="0">
                          <a:effectLst/>
                        </a:rPr>
                        <a:t>Model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dirty="0">
                          <a:effectLst/>
                        </a:rPr>
                        <a:t>R²</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dirty="0">
                          <a:effectLst/>
                        </a:rPr>
                        <a:t>MAE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RMSE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37842314"/>
                  </a:ext>
                </a:extLst>
              </a:tr>
              <a:tr h="0">
                <a:tc>
                  <a:txBody>
                    <a:bodyPr/>
                    <a:lstStyle/>
                    <a:p>
                      <a:pPr>
                        <a:lnSpc>
                          <a:spcPct val="150000"/>
                        </a:lnSpc>
                      </a:pPr>
                      <a:r>
                        <a:rPr lang="en-IN" sz="1200" dirty="0">
                          <a:effectLst/>
                        </a:rPr>
                        <a:t>Linear Regression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0.65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0.48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0.55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3751233"/>
                  </a:ext>
                </a:extLst>
              </a:tr>
              <a:tr h="0">
                <a:tc>
                  <a:txBody>
                    <a:bodyPr/>
                    <a:lstStyle/>
                    <a:p>
                      <a:pPr>
                        <a:lnSpc>
                          <a:spcPct val="150000"/>
                        </a:lnSpc>
                      </a:pPr>
                      <a:r>
                        <a:rPr lang="en-IN" sz="1200">
                          <a:effectLst/>
                        </a:rPr>
                        <a:t>SVM (RBF Kernel)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0.78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0.35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0.42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364398992"/>
                  </a:ext>
                </a:extLst>
              </a:tr>
              <a:tr h="0">
                <a:tc>
                  <a:txBody>
                    <a:bodyPr/>
                    <a:lstStyle/>
                    <a:p>
                      <a:pPr>
                        <a:lnSpc>
                          <a:spcPct val="150000"/>
                        </a:lnSpc>
                      </a:pPr>
                      <a:r>
                        <a:rPr lang="en-IN" sz="1200">
                          <a:effectLst/>
                        </a:rPr>
                        <a:t>Random Forest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dirty="0">
                          <a:effectLst/>
                        </a:rPr>
                        <a:t>0.85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a:effectLst/>
                        </a:rPr>
                        <a:t>0.28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tc>
                  <a:txBody>
                    <a:bodyPr/>
                    <a:lstStyle/>
                    <a:p>
                      <a:pPr>
                        <a:lnSpc>
                          <a:spcPct val="150000"/>
                        </a:lnSpc>
                      </a:pPr>
                      <a:r>
                        <a:rPr lang="en-IN" sz="1200" dirty="0">
                          <a:effectLst/>
                        </a:rPr>
                        <a:t>0.35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52408583"/>
                  </a:ext>
                </a:extLst>
              </a:tr>
            </a:tbl>
          </a:graphicData>
        </a:graphic>
      </p:graphicFrame>
      <p:pic>
        <p:nvPicPr>
          <p:cNvPr id="1026" name="Picture 2">
            <a:extLst>
              <a:ext uri="{FF2B5EF4-FFF2-40B4-BE49-F238E27FC236}">
                <a16:creationId xmlns:a16="http://schemas.microsoft.com/office/drawing/2014/main" id="{0F6B7CA3-C48C-F8C5-C190-B35EFC7A4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279" y="2289769"/>
            <a:ext cx="7440440" cy="443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433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B9C33-07A6-23A8-EA48-BB4F54AEEE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BAF875-DD0A-22FB-9838-1A762F51B4CA}"/>
              </a:ext>
            </a:extLst>
          </p:cNvPr>
          <p:cNvSpPr txBox="1"/>
          <p:nvPr/>
        </p:nvSpPr>
        <p:spPr>
          <a:xfrm>
            <a:off x="4848726" y="84221"/>
            <a:ext cx="5017169" cy="646331"/>
          </a:xfrm>
          <a:prstGeom prst="rect">
            <a:avLst/>
          </a:prstGeom>
          <a:noFill/>
        </p:spPr>
        <p:txBody>
          <a:bodyPr wrap="square" rtlCol="0">
            <a:spAutoFit/>
          </a:bodyPr>
          <a:lstStyle/>
          <a:p>
            <a:r>
              <a:rPr lang="en-US" sz="3600" dirty="0">
                <a:latin typeface="Cascadia Code" panose="020B0609020000020004" pitchFamily="49" charset="0"/>
                <a:cs typeface="Cascadia Code" panose="020B0609020000020004" pitchFamily="49" charset="0"/>
              </a:rPr>
              <a:t>Results</a:t>
            </a:r>
            <a:endParaRPr lang="en-IN" sz="3600" dirty="0">
              <a:latin typeface="Cascadia Code" panose="020B0609020000020004" pitchFamily="49" charset="0"/>
              <a:cs typeface="Cascadia Code" panose="020B0609020000020004" pitchFamily="49" charset="0"/>
            </a:endParaRPr>
          </a:p>
        </p:txBody>
      </p:sp>
      <p:pic>
        <p:nvPicPr>
          <p:cNvPr id="5" name="Picture 4">
            <a:extLst>
              <a:ext uri="{FF2B5EF4-FFF2-40B4-BE49-F238E27FC236}">
                <a16:creationId xmlns:a16="http://schemas.microsoft.com/office/drawing/2014/main" id="{CBD66A76-F328-B06A-24CD-03277034818B}"/>
              </a:ext>
            </a:extLst>
          </p:cNvPr>
          <p:cNvPicPr>
            <a:picLocks noChangeAspect="1"/>
          </p:cNvPicPr>
          <p:nvPr/>
        </p:nvPicPr>
        <p:blipFill>
          <a:blip r:embed="rId2"/>
          <a:stretch>
            <a:fillRect/>
          </a:stretch>
        </p:blipFill>
        <p:spPr>
          <a:xfrm>
            <a:off x="75032" y="730552"/>
            <a:ext cx="6721024" cy="3185789"/>
          </a:xfrm>
          <a:prstGeom prst="rect">
            <a:avLst/>
          </a:prstGeom>
        </p:spPr>
      </p:pic>
      <p:pic>
        <p:nvPicPr>
          <p:cNvPr id="7" name="Picture 6">
            <a:extLst>
              <a:ext uri="{FF2B5EF4-FFF2-40B4-BE49-F238E27FC236}">
                <a16:creationId xmlns:a16="http://schemas.microsoft.com/office/drawing/2014/main" id="{31FD6749-6FBC-1ACF-F876-82ED71F30CBD}"/>
              </a:ext>
            </a:extLst>
          </p:cNvPr>
          <p:cNvPicPr>
            <a:picLocks noChangeAspect="1"/>
          </p:cNvPicPr>
          <p:nvPr/>
        </p:nvPicPr>
        <p:blipFill>
          <a:blip r:embed="rId3"/>
          <a:stretch>
            <a:fillRect/>
          </a:stretch>
        </p:blipFill>
        <p:spPr>
          <a:xfrm>
            <a:off x="5875758" y="3930404"/>
            <a:ext cx="6176317" cy="2927596"/>
          </a:xfrm>
          <a:prstGeom prst="rect">
            <a:avLst/>
          </a:prstGeom>
        </p:spPr>
      </p:pic>
    </p:spTree>
    <p:extLst>
      <p:ext uri="{BB962C8B-B14F-4D97-AF65-F5344CB8AC3E}">
        <p14:creationId xmlns:p14="http://schemas.microsoft.com/office/powerpoint/2010/main" val="211931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F0BF-E977-32BC-6452-83225E94FA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120B24-3471-8C91-47ED-65DA15CEB1AE}"/>
              </a:ext>
            </a:extLst>
          </p:cNvPr>
          <p:cNvSpPr txBox="1"/>
          <p:nvPr/>
        </p:nvSpPr>
        <p:spPr>
          <a:xfrm>
            <a:off x="4848726" y="84221"/>
            <a:ext cx="5017169" cy="646331"/>
          </a:xfrm>
          <a:prstGeom prst="rect">
            <a:avLst/>
          </a:prstGeom>
          <a:noFill/>
        </p:spPr>
        <p:txBody>
          <a:bodyPr wrap="square" rtlCol="0">
            <a:spAutoFit/>
          </a:bodyPr>
          <a:lstStyle/>
          <a:p>
            <a:r>
              <a:rPr lang="en-US" sz="3600" dirty="0">
                <a:latin typeface="Cascadia Code" panose="020B0609020000020004" pitchFamily="49" charset="0"/>
                <a:cs typeface="Cascadia Code" panose="020B0609020000020004" pitchFamily="49" charset="0"/>
              </a:rPr>
              <a:t>Results</a:t>
            </a:r>
            <a:endParaRPr lang="en-IN" sz="3600" dirty="0">
              <a:latin typeface="Cascadia Code" panose="020B0609020000020004" pitchFamily="49" charset="0"/>
              <a:cs typeface="Cascadia Code" panose="020B0609020000020004" pitchFamily="49" charset="0"/>
            </a:endParaRPr>
          </a:p>
        </p:txBody>
      </p:sp>
      <p:pic>
        <p:nvPicPr>
          <p:cNvPr id="9" name="Picture 8" descr="A screenshot of a computer screen&#10;&#10;Description automatically generated">
            <a:extLst>
              <a:ext uri="{FF2B5EF4-FFF2-40B4-BE49-F238E27FC236}">
                <a16:creationId xmlns:a16="http://schemas.microsoft.com/office/drawing/2014/main" id="{2E0C8BBC-4161-2550-17F4-6CE2D6089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442" y="730552"/>
            <a:ext cx="6308558" cy="3250251"/>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E96E7379-E09D-A4DB-9745-65A26F176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4096"/>
            <a:ext cx="6096000" cy="3043904"/>
          </a:xfrm>
          <a:prstGeom prst="rect">
            <a:avLst/>
          </a:prstGeom>
        </p:spPr>
      </p:pic>
    </p:spTree>
    <p:extLst>
      <p:ext uri="{BB962C8B-B14F-4D97-AF65-F5344CB8AC3E}">
        <p14:creationId xmlns:p14="http://schemas.microsoft.com/office/powerpoint/2010/main" val="4192502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D9B39-E315-3737-1E63-E4FD54F340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3C1678-67DC-64DE-6BD8-160B7740590E}"/>
              </a:ext>
            </a:extLst>
          </p:cNvPr>
          <p:cNvSpPr txBox="1"/>
          <p:nvPr/>
        </p:nvSpPr>
        <p:spPr>
          <a:xfrm>
            <a:off x="4848726" y="84221"/>
            <a:ext cx="5017169" cy="461665"/>
          </a:xfrm>
          <a:prstGeom prst="rect">
            <a:avLst/>
          </a:prstGeom>
          <a:noFill/>
        </p:spPr>
        <p:txBody>
          <a:bodyPr wrap="square" rtlCol="0">
            <a:spAutoFit/>
          </a:bodyPr>
          <a:lstStyle/>
          <a:p>
            <a:r>
              <a:rPr lang="en-US" sz="2400" dirty="0">
                <a:latin typeface="Cascadia Code" panose="020B0609020000020004" pitchFamily="49" charset="0"/>
                <a:cs typeface="Cascadia Code" panose="020B0609020000020004" pitchFamily="49" charset="0"/>
              </a:rPr>
              <a:t>Results</a:t>
            </a:r>
            <a:endParaRPr lang="en-IN" sz="2400" dirty="0">
              <a:latin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6C305EB1-6B31-8A17-40E8-1863D7AFE199}"/>
              </a:ext>
            </a:extLst>
          </p:cNvPr>
          <p:cNvSpPr txBox="1"/>
          <p:nvPr/>
        </p:nvSpPr>
        <p:spPr>
          <a:xfrm>
            <a:off x="174962" y="653026"/>
            <a:ext cx="6349724" cy="2308324"/>
          </a:xfrm>
          <a:prstGeom prst="rect">
            <a:avLst/>
          </a:prstGeom>
          <a:noFill/>
        </p:spPr>
        <p:txBody>
          <a:bodyPr wrap="square">
            <a:spAutoFit/>
          </a:bodyPr>
          <a:lstStyle/>
          <a:p>
            <a:r>
              <a:rPr lang="en-IN" sz="1600" b="0" i="0" dirty="0">
                <a:solidFill>
                  <a:srgbClr val="FF0000"/>
                </a:solidFill>
                <a:effectLst/>
                <a:latin typeface="Cascadia Code" panose="020B0609020000020004" pitchFamily="49" charset="0"/>
                <a:cs typeface="Cascadia Code" panose="020B0609020000020004" pitchFamily="49" charset="0"/>
              </a:rPr>
              <a:t>Model Comparison: Model MSE R² CV R² (Mean) Best Params 0 </a:t>
            </a:r>
          </a:p>
          <a:p>
            <a:r>
              <a:rPr lang="en-IN" sz="1600" b="0" i="0" dirty="0">
                <a:solidFill>
                  <a:srgbClr val="FF0000"/>
                </a:solidFill>
                <a:effectLst/>
                <a:latin typeface="Cascadia Code" panose="020B0609020000020004" pitchFamily="49" charset="0"/>
                <a:cs typeface="Cascadia Code" panose="020B0609020000020004" pitchFamily="49" charset="0"/>
              </a:rPr>
              <a:t>Random Forest 6.231775 0.181581 0.171763 {'model__</a:t>
            </a:r>
            <a:r>
              <a:rPr lang="en-IN" sz="1600" b="0" i="0" dirty="0" err="1">
                <a:solidFill>
                  <a:srgbClr val="FF0000"/>
                </a:solidFill>
                <a:effectLst/>
                <a:latin typeface="Cascadia Code" panose="020B0609020000020004" pitchFamily="49" charset="0"/>
                <a:cs typeface="Cascadia Code" panose="020B0609020000020004" pitchFamily="49" charset="0"/>
              </a:rPr>
              <a:t>n_estimators</a:t>
            </a:r>
            <a:r>
              <a:rPr lang="en-IN" sz="1600" b="0" i="0" dirty="0">
                <a:solidFill>
                  <a:srgbClr val="FF0000"/>
                </a:solidFill>
                <a:effectLst/>
                <a:latin typeface="Cascadia Code" panose="020B0609020000020004" pitchFamily="49" charset="0"/>
                <a:cs typeface="Cascadia Code" panose="020B0609020000020004" pitchFamily="49" charset="0"/>
              </a:rPr>
              <a:t>': 100} 1 </a:t>
            </a:r>
          </a:p>
          <a:p>
            <a:r>
              <a:rPr lang="en-IN" sz="1600" b="0" i="0" dirty="0">
                <a:solidFill>
                  <a:srgbClr val="FF0000"/>
                </a:solidFill>
                <a:effectLst/>
                <a:latin typeface="Cascadia Code" panose="020B0609020000020004" pitchFamily="49" charset="0"/>
                <a:cs typeface="Cascadia Code" panose="020B0609020000020004" pitchFamily="49" charset="0"/>
              </a:rPr>
              <a:t>Decision Tree 6.337962 0.167635 0.163642 {'model__</a:t>
            </a:r>
            <a:r>
              <a:rPr lang="en-IN" sz="1600" b="0" i="0" dirty="0" err="1">
                <a:solidFill>
                  <a:srgbClr val="FF0000"/>
                </a:solidFill>
                <a:effectLst/>
                <a:latin typeface="Cascadia Code" panose="020B0609020000020004" pitchFamily="49" charset="0"/>
                <a:cs typeface="Cascadia Code" panose="020B0609020000020004" pitchFamily="49" charset="0"/>
              </a:rPr>
              <a:t>max_depth</a:t>
            </a:r>
            <a:r>
              <a:rPr lang="en-IN" sz="1600" b="0" i="0" dirty="0">
                <a:solidFill>
                  <a:srgbClr val="FF0000"/>
                </a:solidFill>
                <a:effectLst/>
                <a:latin typeface="Cascadia Code" panose="020B0609020000020004" pitchFamily="49" charset="0"/>
                <a:cs typeface="Cascadia Code" panose="020B0609020000020004" pitchFamily="49" charset="0"/>
              </a:rPr>
              <a:t>': 10} 2 SVM 6.217043 0.183515 0.182450 {'</a:t>
            </a:r>
            <a:r>
              <a:rPr lang="en-IN" sz="1600" b="0" i="0" dirty="0" err="1">
                <a:solidFill>
                  <a:srgbClr val="FF0000"/>
                </a:solidFill>
                <a:effectLst/>
                <a:latin typeface="Cascadia Code" panose="020B0609020000020004" pitchFamily="49" charset="0"/>
                <a:cs typeface="Cascadia Code" panose="020B0609020000020004" pitchFamily="49" charset="0"/>
              </a:rPr>
              <a:t>model__C</a:t>
            </a:r>
            <a:r>
              <a:rPr lang="en-IN" sz="1600" b="0" i="0" dirty="0">
                <a:solidFill>
                  <a:srgbClr val="FF0000"/>
                </a:solidFill>
                <a:effectLst/>
                <a:latin typeface="Cascadia Code" panose="020B0609020000020004" pitchFamily="49" charset="0"/>
                <a:cs typeface="Cascadia Code" panose="020B0609020000020004" pitchFamily="49" charset="0"/>
              </a:rPr>
              <a:t>': 1, '</a:t>
            </a:r>
            <a:r>
              <a:rPr lang="en-IN" sz="1600" b="0" i="0" dirty="0" err="1">
                <a:solidFill>
                  <a:srgbClr val="FF0000"/>
                </a:solidFill>
                <a:effectLst/>
                <a:latin typeface="Cascadia Code" panose="020B0609020000020004" pitchFamily="49" charset="0"/>
                <a:cs typeface="Cascadia Code" panose="020B0609020000020004" pitchFamily="49" charset="0"/>
              </a:rPr>
              <a:t>model__kernel</a:t>
            </a:r>
            <a:r>
              <a:rPr lang="en-IN" sz="1600" b="0" i="0" dirty="0">
                <a:solidFill>
                  <a:srgbClr val="FF0000"/>
                </a:solidFill>
                <a:effectLst/>
                <a:latin typeface="Cascadia Code" panose="020B0609020000020004" pitchFamily="49" charset="0"/>
                <a:cs typeface="Cascadia Code" panose="020B0609020000020004" pitchFamily="49" charset="0"/>
              </a:rPr>
              <a:t>': 'linear'} 3 </a:t>
            </a:r>
          </a:p>
          <a:p>
            <a:r>
              <a:rPr lang="en-IN" sz="1600" b="0" i="0" dirty="0">
                <a:solidFill>
                  <a:srgbClr val="FF0000"/>
                </a:solidFill>
                <a:effectLst/>
                <a:latin typeface="Cascadia Code" panose="020B0609020000020004" pitchFamily="49" charset="0"/>
                <a:cs typeface="Cascadia Code" panose="020B0609020000020004" pitchFamily="49" charset="0"/>
              </a:rPr>
              <a:t>Linear Regression 6.091425 0.200013 0.198934 {}</a:t>
            </a:r>
            <a:endParaRPr lang="en-IN" sz="1600" dirty="0">
              <a:solidFill>
                <a:srgbClr val="FF0000"/>
              </a:solidFill>
              <a:latin typeface="Cascadia Code" panose="020B0609020000020004" pitchFamily="49" charset="0"/>
              <a:cs typeface="Cascadia Code" panose="020B0609020000020004" pitchFamily="49" charset="0"/>
            </a:endParaRPr>
          </a:p>
        </p:txBody>
      </p:sp>
      <p:pic>
        <p:nvPicPr>
          <p:cNvPr id="6" name="Picture 5">
            <a:extLst>
              <a:ext uri="{FF2B5EF4-FFF2-40B4-BE49-F238E27FC236}">
                <a16:creationId xmlns:a16="http://schemas.microsoft.com/office/drawing/2014/main" id="{424FDEC0-FB2B-095C-015E-7117BB50E81D}"/>
              </a:ext>
            </a:extLst>
          </p:cNvPr>
          <p:cNvPicPr>
            <a:picLocks noChangeAspect="1"/>
          </p:cNvPicPr>
          <p:nvPr/>
        </p:nvPicPr>
        <p:blipFill>
          <a:blip r:embed="rId2"/>
          <a:stretch>
            <a:fillRect/>
          </a:stretch>
        </p:blipFill>
        <p:spPr>
          <a:xfrm>
            <a:off x="6875005" y="0"/>
            <a:ext cx="5017168" cy="3316938"/>
          </a:xfrm>
          <a:prstGeom prst="rect">
            <a:avLst/>
          </a:prstGeom>
        </p:spPr>
      </p:pic>
      <p:pic>
        <p:nvPicPr>
          <p:cNvPr id="8" name="Picture 7">
            <a:extLst>
              <a:ext uri="{FF2B5EF4-FFF2-40B4-BE49-F238E27FC236}">
                <a16:creationId xmlns:a16="http://schemas.microsoft.com/office/drawing/2014/main" id="{AE24ED49-F37E-5175-FE43-9131EDFD459C}"/>
              </a:ext>
            </a:extLst>
          </p:cNvPr>
          <p:cNvPicPr>
            <a:picLocks noChangeAspect="1"/>
          </p:cNvPicPr>
          <p:nvPr/>
        </p:nvPicPr>
        <p:blipFill>
          <a:blip r:embed="rId3"/>
          <a:stretch>
            <a:fillRect/>
          </a:stretch>
        </p:blipFill>
        <p:spPr>
          <a:xfrm>
            <a:off x="20301" y="3314713"/>
            <a:ext cx="5576217" cy="3543287"/>
          </a:xfrm>
          <a:prstGeom prst="rect">
            <a:avLst/>
          </a:prstGeom>
        </p:spPr>
      </p:pic>
      <p:pic>
        <p:nvPicPr>
          <p:cNvPr id="12" name="Picture 11">
            <a:extLst>
              <a:ext uri="{FF2B5EF4-FFF2-40B4-BE49-F238E27FC236}">
                <a16:creationId xmlns:a16="http://schemas.microsoft.com/office/drawing/2014/main" id="{5C6530C2-3849-1826-45AB-57EEEBAADE29}"/>
              </a:ext>
            </a:extLst>
          </p:cNvPr>
          <p:cNvPicPr>
            <a:picLocks noChangeAspect="1"/>
          </p:cNvPicPr>
          <p:nvPr/>
        </p:nvPicPr>
        <p:blipFill>
          <a:blip r:embed="rId4"/>
          <a:stretch>
            <a:fillRect/>
          </a:stretch>
        </p:blipFill>
        <p:spPr>
          <a:xfrm>
            <a:off x="6595480" y="3314711"/>
            <a:ext cx="5576218" cy="3543289"/>
          </a:xfrm>
          <a:prstGeom prst="rect">
            <a:avLst/>
          </a:prstGeom>
        </p:spPr>
      </p:pic>
    </p:spTree>
    <p:extLst>
      <p:ext uri="{BB962C8B-B14F-4D97-AF65-F5344CB8AC3E}">
        <p14:creationId xmlns:p14="http://schemas.microsoft.com/office/powerpoint/2010/main" val="277806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7A64CB-3FE5-47D2-1CB0-DB5D75C00068}"/>
              </a:ext>
            </a:extLst>
          </p:cNvPr>
          <p:cNvSpPr>
            <a:spLocks noChangeArrowheads="1"/>
          </p:cNvSpPr>
          <p:nvPr/>
        </p:nvSpPr>
        <p:spPr bwMode="auto">
          <a:xfrm>
            <a:off x="0" y="30778"/>
            <a:ext cx="12050295"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rPr>
              <a:t>Findings and Insights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Based on the analysis, we </a:t>
            </a:r>
            <a:r>
              <a:rPr lang="en-US" altLang="en-US" dirty="0">
                <a:latin typeface="Cascadia Code" panose="020B0609020000020004" pitchFamily="49" charset="0"/>
                <a:cs typeface="Cascadia Code" panose="020B0609020000020004" pitchFamily="49" charset="0"/>
              </a:rPr>
              <a:t>got</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 several key findings that could impact cancer treatment research.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Potential Findings</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Melanoma</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 shows increased sensitivity to MAPK inhibitors.</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PIK3CA mutations</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 correlates with better responses to PI3K/AKT inhibitors.</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MSI-high cancers demonstrates better outcomes with immune checkpoint inhibitors.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Impact</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These findings will contribute to the development of targeted therapies and the advancement of personalized cancer treatments.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endParaRPr>
          </a:p>
        </p:txBody>
      </p:sp>
      <p:sp>
        <p:nvSpPr>
          <p:cNvPr id="3" name="Rectangle 3">
            <a:extLst>
              <a:ext uri="{FF2B5EF4-FFF2-40B4-BE49-F238E27FC236}">
                <a16:creationId xmlns:a16="http://schemas.microsoft.com/office/drawing/2014/main" id="{2788C2A2-7EC1-E535-1CAA-32B4326B3C9D}"/>
              </a:ext>
            </a:extLst>
          </p:cNvPr>
          <p:cNvSpPr>
            <a:spLocks noChangeArrowheads="1"/>
          </p:cNvSpPr>
          <p:nvPr/>
        </p:nvSpPr>
        <p:spPr bwMode="auto">
          <a:xfrm>
            <a:off x="-1" y="3492442"/>
            <a:ext cx="12296275"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rPr>
              <a:t>Future Directions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This project lays the foundation for further research into drug sensitivity and personalized medicine.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Next Steps</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Conduct gene-drug interaction analysis to uncover potential drug synergies.</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Integrate clinical trial data to validate the results from this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Real-World Application</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The insights gained from this research could inform future drug development and improve cancer treatment outcomes by tailoring therapies to individual patients' genomic profiles.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7505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6973D7-D9AA-9BCE-19FE-BD060F816DA5}"/>
              </a:ext>
            </a:extLst>
          </p:cNvPr>
          <p:cNvSpPr txBox="1"/>
          <p:nvPr/>
        </p:nvSpPr>
        <p:spPr>
          <a:xfrm>
            <a:off x="4454692" y="188313"/>
            <a:ext cx="6093994" cy="584775"/>
          </a:xfrm>
          <a:prstGeom prst="rect">
            <a:avLst/>
          </a:prstGeom>
          <a:noFill/>
        </p:spPr>
        <p:txBody>
          <a:bodyPr wrap="square">
            <a:spAutoFit/>
          </a:bodyPr>
          <a:lstStyle/>
          <a:p>
            <a:r>
              <a:rPr lang="en-US" sz="3200" dirty="0">
                <a:latin typeface="Cascadia Code" panose="020B0609020000020004" pitchFamily="49" charset="0"/>
                <a:cs typeface="Cascadia Code" panose="020B0609020000020004" pitchFamily="49" charset="0"/>
              </a:rPr>
              <a:t>References</a:t>
            </a:r>
            <a:endParaRPr lang="en-IN" sz="3200" dirty="0">
              <a:latin typeface="Cascadia Code" panose="020B0609020000020004" pitchFamily="49" charset="0"/>
              <a:cs typeface="Cascadia Code" panose="020B0609020000020004" pitchFamily="49" charset="0"/>
            </a:endParaRPr>
          </a:p>
        </p:txBody>
      </p:sp>
      <p:pic>
        <p:nvPicPr>
          <p:cNvPr id="5" name="Picture 4" descr="A screenshot of a computer&#10;&#10;Description automatically generated">
            <a:extLst>
              <a:ext uri="{FF2B5EF4-FFF2-40B4-BE49-F238E27FC236}">
                <a16:creationId xmlns:a16="http://schemas.microsoft.com/office/drawing/2014/main" id="{45D0550D-75B6-0B11-22F1-1465A0133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83" y="776441"/>
            <a:ext cx="10081833" cy="5893246"/>
          </a:xfrm>
          <a:prstGeom prst="rect">
            <a:avLst/>
          </a:prstGeom>
        </p:spPr>
      </p:pic>
    </p:spTree>
    <p:extLst>
      <p:ext uri="{BB962C8B-B14F-4D97-AF65-F5344CB8AC3E}">
        <p14:creationId xmlns:p14="http://schemas.microsoft.com/office/powerpoint/2010/main" val="8593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38C58-230E-6229-C711-33FF68F27D5F}"/>
              </a:ext>
            </a:extLst>
          </p:cNvPr>
          <p:cNvSpPr txBox="1"/>
          <p:nvPr/>
        </p:nvSpPr>
        <p:spPr>
          <a:xfrm>
            <a:off x="3848100" y="197392"/>
            <a:ext cx="6096000" cy="630942"/>
          </a:xfrm>
          <a:prstGeom prst="rect">
            <a:avLst/>
          </a:prstGeom>
          <a:noFill/>
        </p:spPr>
        <p:txBody>
          <a:bodyPr wrap="square">
            <a:spAutoFit/>
          </a:bodyPr>
          <a:lstStyle/>
          <a:p>
            <a:pPr marL="0" indent="0">
              <a:lnSpc>
                <a:spcPts val="4150"/>
              </a:lnSpc>
              <a:buNone/>
            </a:pPr>
            <a:r>
              <a:rPr lang="en-US" sz="3600" dirty="0">
                <a:latin typeface="Cascadia Code" panose="020B0609020000020004" pitchFamily="49" charset="0"/>
                <a:ea typeface="Prata" pitchFamily="34" charset="-122"/>
                <a:cs typeface="Cascadia Code" panose="020B0609020000020004" pitchFamily="49" charset="0"/>
              </a:rPr>
              <a:t>Project Overview</a:t>
            </a:r>
            <a:endParaRPr lang="en-US" sz="3600" dirty="0">
              <a:latin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0EDD3BF4-7EAE-05BF-968C-CEE712C36D58}"/>
              </a:ext>
            </a:extLst>
          </p:cNvPr>
          <p:cNvSpPr txBox="1"/>
          <p:nvPr/>
        </p:nvSpPr>
        <p:spPr>
          <a:xfrm>
            <a:off x="142875" y="971550"/>
            <a:ext cx="11839575" cy="64633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Purpose</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This project aims to explore how different cancer types respond to drugs by analyzing data from the Genomics of Drug Sensitivity in Cancer (GDSC) dataset. We focus on identifying drug response patterns in various cancer cell lines based on their genomic profiles.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Significance</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Personalized medicine is revolutionizing cancer treatment by matching therapies to specific genetic characteristics. Our goal is to pinpoint effective therapies for specific cancer types by examining drug response and genomic features.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Objectives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Analyze Drug Response Across Cancer Types</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Assess how drug sensitivity varies across cancers.</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Identify Genomic Correlations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Find links between genomic alterations (e.g., mutations, CNVs) and drug response.</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Discover Biomarkers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Uncover biomarkers that predict how well a cancer will respond to treatment.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b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Approach</a:t>
            </a: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Use machine learning models (Random Forest, SVM, Linear Regression) to predict drug efficacy based on genomic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p:txBody>
      </p:sp>
      <p:sp>
        <p:nvSpPr>
          <p:cNvPr id="7" name="Rectangle 3">
            <a:extLst>
              <a:ext uri="{FF2B5EF4-FFF2-40B4-BE49-F238E27FC236}">
                <a16:creationId xmlns:a16="http://schemas.microsoft.com/office/drawing/2014/main" id="{7C503B80-00D2-335B-2FAD-84C6E2088969}"/>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50598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AAEF5BD-BA46-7C3E-D342-C4B97CD86BE3}"/>
              </a:ext>
            </a:extLst>
          </p:cNvPr>
          <p:cNvSpPr txBox="1"/>
          <p:nvPr/>
        </p:nvSpPr>
        <p:spPr>
          <a:xfrm>
            <a:off x="3657599" y="0"/>
            <a:ext cx="6096000" cy="665695"/>
          </a:xfrm>
          <a:prstGeom prst="rect">
            <a:avLst/>
          </a:prstGeom>
          <a:noFill/>
        </p:spPr>
        <p:txBody>
          <a:bodyPr wrap="square">
            <a:spAutoFit/>
          </a:bodyPr>
          <a:lstStyle/>
          <a:p>
            <a:pPr marL="0" indent="0">
              <a:lnSpc>
                <a:spcPts val="4800"/>
              </a:lnSpc>
              <a:buNone/>
            </a:pPr>
            <a:r>
              <a:rPr lang="en-US" sz="3600" dirty="0">
                <a:latin typeface="Cascadia Code" panose="020B0609020000020004" pitchFamily="49" charset="0"/>
                <a:ea typeface="Prata" pitchFamily="34" charset="-122"/>
                <a:cs typeface="Cascadia Code" panose="020B0609020000020004" pitchFamily="49" charset="0"/>
              </a:rPr>
              <a:t>Dataset Overview</a:t>
            </a:r>
            <a:endParaRPr lang="en-US" sz="3600" dirty="0">
              <a:latin typeface="Cascadia Code" panose="020B0609020000020004" pitchFamily="49" charset="0"/>
              <a:cs typeface="Cascadia Code" panose="020B0609020000020004" pitchFamily="49" charset="0"/>
            </a:endParaRPr>
          </a:p>
        </p:txBody>
      </p:sp>
      <p:sp>
        <p:nvSpPr>
          <p:cNvPr id="21" name="Rectangle 1">
            <a:extLst>
              <a:ext uri="{FF2B5EF4-FFF2-40B4-BE49-F238E27FC236}">
                <a16:creationId xmlns:a16="http://schemas.microsoft.com/office/drawing/2014/main" id="{AEE9A6F2-076B-9A25-067F-E47BFDD7DDF5}"/>
              </a:ext>
            </a:extLst>
          </p:cNvPr>
          <p:cNvSpPr>
            <a:spLocks noChangeArrowheads="1"/>
          </p:cNvSpPr>
          <p:nvPr/>
        </p:nvSpPr>
        <p:spPr bwMode="auto">
          <a:xfrm>
            <a:off x="0" y="581628"/>
            <a:ext cx="12192000"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GDSC Dataset Overview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Purpose</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Enables comprehensive analysis of genetic variations influencing drug sensitivity in cancer.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Data Sources</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GDSC2 Dataset</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Drug response data for over 1,000 human cancer cell lines.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Cell Line Information</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Cancer type and tissue origin.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Compound Information</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Drug details, mechanisms of action, and target pathways.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p:txBody>
      </p:sp>
      <p:sp>
        <p:nvSpPr>
          <p:cNvPr id="23" name="Rectangle 3">
            <a:extLst>
              <a:ext uri="{FF2B5EF4-FFF2-40B4-BE49-F238E27FC236}">
                <a16:creationId xmlns:a16="http://schemas.microsoft.com/office/drawing/2014/main" id="{0FD34ED5-47A8-EEA0-531F-AE37BC04B3B6}"/>
              </a:ext>
            </a:extLst>
          </p:cNvPr>
          <p:cNvSpPr>
            <a:spLocks noChangeArrowheads="1"/>
          </p:cNvSpPr>
          <p:nvPr/>
        </p:nvSpPr>
        <p:spPr bwMode="auto">
          <a:xfrm>
            <a:off x="0" y="3128918"/>
            <a:ext cx="12192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Key Features to Analyze</a:t>
            </a:r>
            <a:endParaRPr kumimoji="0" lang="en-US" altLang="en-US"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Drug Response Metrics</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LN_IC50</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Drug concentration required for 50% inhibition.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AUC</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Area Under the Curve.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Genomic Profiles</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Gene mutations, Copy Number Variations (CNVs), expression levels.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Drug Information</a:t>
            </a:r>
            <a:r>
              <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Names, therapeutic categories, target pathways.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p:txBody>
      </p:sp>
      <p:sp>
        <p:nvSpPr>
          <p:cNvPr id="25" name="TextBox 24">
            <a:extLst>
              <a:ext uri="{FF2B5EF4-FFF2-40B4-BE49-F238E27FC236}">
                <a16:creationId xmlns:a16="http://schemas.microsoft.com/office/drawing/2014/main" id="{86D8A724-CDB0-9843-37E0-F5A026DE77C8}"/>
              </a:ext>
            </a:extLst>
          </p:cNvPr>
          <p:cNvSpPr txBox="1"/>
          <p:nvPr/>
        </p:nvSpPr>
        <p:spPr>
          <a:xfrm>
            <a:off x="0" y="5383820"/>
            <a:ext cx="12192000" cy="178510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Key Applications</a:t>
            </a:r>
            <a:endParaRPr kumimoji="0" lang="en-US" altLang="en-US"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Predicting Drug Sensitivity</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Uses genomic data to predict IC50 values with regression models, helping identify effective therapies for specific cancer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Precision Medicine</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Provides foundational data to advance treatment strategies personalized to individual genetic profiles.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85144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06D393-454C-88EA-94E8-ABCDEC0A37E0}"/>
              </a:ext>
            </a:extLst>
          </p:cNvPr>
          <p:cNvSpPr txBox="1"/>
          <p:nvPr/>
        </p:nvSpPr>
        <p:spPr>
          <a:xfrm>
            <a:off x="3448050" y="101863"/>
            <a:ext cx="6096000" cy="665695"/>
          </a:xfrm>
          <a:prstGeom prst="rect">
            <a:avLst/>
          </a:prstGeom>
          <a:noFill/>
        </p:spPr>
        <p:txBody>
          <a:bodyPr wrap="square">
            <a:spAutoFit/>
          </a:bodyPr>
          <a:lstStyle/>
          <a:p>
            <a:pPr marL="0" indent="0">
              <a:lnSpc>
                <a:spcPts val="4800"/>
              </a:lnSpc>
              <a:buNone/>
            </a:pPr>
            <a:r>
              <a:rPr lang="en-US" sz="3600" dirty="0">
                <a:latin typeface="Cascadia Code" panose="020B0609020000020004" pitchFamily="49" charset="0"/>
                <a:ea typeface="Prata" pitchFamily="34" charset="-122"/>
                <a:cs typeface="Cascadia Code" panose="020B0609020000020004" pitchFamily="49" charset="0"/>
              </a:rPr>
              <a:t>Dataset Description</a:t>
            </a:r>
            <a:endParaRPr lang="en-US" sz="3600" dirty="0">
              <a:latin typeface="Cascadia Code" panose="020B0609020000020004" pitchFamily="49" charset="0"/>
              <a:cs typeface="Cascadia Code" panose="020B0609020000020004" pitchFamily="49" charset="0"/>
            </a:endParaRPr>
          </a:p>
        </p:txBody>
      </p:sp>
      <p:sp>
        <p:nvSpPr>
          <p:cNvPr id="6" name="Rectangle 3">
            <a:extLst>
              <a:ext uri="{FF2B5EF4-FFF2-40B4-BE49-F238E27FC236}">
                <a16:creationId xmlns:a16="http://schemas.microsoft.com/office/drawing/2014/main" id="{00144208-2519-80D7-F8E2-B52685DDEFB1}"/>
              </a:ext>
            </a:extLst>
          </p:cNvPr>
          <p:cNvSpPr>
            <a:spLocks noChangeArrowheads="1"/>
          </p:cNvSpPr>
          <p:nvPr/>
        </p:nvSpPr>
        <p:spPr bwMode="auto">
          <a:xfrm>
            <a:off x="0" y="767558"/>
            <a:ext cx="121920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Key Dataset Features</a:t>
            </a:r>
            <a:endParaRPr kumimoji="0" lang="en-US" altLang="en-US" sz="24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Drug Response Data</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IC50 Values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Measures drug concentration needed to inhibit cell viability by 50%, indicating drug effectiveness.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AUC (Area Under Curve)</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Provides an additional metric to assess drug potency.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Cell Line Data</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Genomic Information</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Comprehensive gene mutations, CNVs, and expression data for each cell line.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Growth Properties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Includes information on cell line growth behavior, adding context to drug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Cancer Type Classification</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Tissue Descriptors &amp; TCGA Labels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Classifies cancer types, with descriptors to identify tissue origin.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MSI Status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Microsatellite instability (MSI) status helps understand genetic instability in certain cancer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Drug Data</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Annotations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Includes detailed drug information, such as molecular targets, mechanisms, pathways, and therapeutic categories.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Drug Mechanisms</a:t>
            </a:r>
            <a:r>
              <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Information on drug mechanisms aids in understanding interactions with genomic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54739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4DE9A0-7812-C22D-D548-ED9C246FAAAF}"/>
              </a:ext>
            </a:extLst>
          </p:cNvPr>
          <p:cNvGraphicFramePr>
            <a:graphicFrameLocks noGrp="1"/>
          </p:cNvGraphicFramePr>
          <p:nvPr>
            <p:extLst>
              <p:ext uri="{D42A27DB-BD31-4B8C-83A1-F6EECF244321}">
                <p14:modId xmlns:p14="http://schemas.microsoft.com/office/powerpoint/2010/main" val="3217648641"/>
              </p:ext>
            </p:extLst>
          </p:nvPr>
        </p:nvGraphicFramePr>
        <p:xfrm>
          <a:off x="373017" y="647505"/>
          <a:ext cx="11445966" cy="5654430"/>
        </p:xfrm>
        <a:graphic>
          <a:graphicData uri="http://schemas.openxmlformats.org/drawingml/2006/table">
            <a:tbl>
              <a:tblPr>
                <a:tableStyleId>{BC89EF96-8CEA-46FF-86C4-4CE0E7609802}</a:tableStyleId>
              </a:tblPr>
              <a:tblGrid>
                <a:gridCol w="5722983">
                  <a:extLst>
                    <a:ext uri="{9D8B030D-6E8A-4147-A177-3AD203B41FA5}">
                      <a16:colId xmlns:a16="http://schemas.microsoft.com/office/drawing/2014/main" val="29879516"/>
                    </a:ext>
                  </a:extLst>
                </a:gridCol>
                <a:gridCol w="5722983">
                  <a:extLst>
                    <a:ext uri="{9D8B030D-6E8A-4147-A177-3AD203B41FA5}">
                      <a16:colId xmlns:a16="http://schemas.microsoft.com/office/drawing/2014/main" val="2540076013"/>
                    </a:ext>
                  </a:extLst>
                </a:gridCol>
              </a:tblGrid>
              <a:tr h="280731">
                <a:tc>
                  <a:txBody>
                    <a:bodyPr/>
                    <a:lstStyle/>
                    <a:p>
                      <a:r>
                        <a:rPr lang="en-IN" sz="2400" b="1" dirty="0">
                          <a:latin typeface="Cascadia Code" panose="020B0609020000020004" pitchFamily="49" charset="0"/>
                          <a:cs typeface="Cascadia Code" panose="020B0609020000020004" pitchFamily="49" charset="0"/>
                        </a:rPr>
                        <a:t>Dataset Constituents</a:t>
                      </a:r>
                      <a:endParaRPr lang="en-IN" sz="2400" dirty="0">
                        <a:latin typeface="Cascadia Code" panose="020B0609020000020004" pitchFamily="49" charset="0"/>
                        <a:cs typeface="Cascadia Code" panose="020B0609020000020004" pitchFamily="49" charset="0"/>
                      </a:endParaRPr>
                    </a:p>
                  </a:txBody>
                  <a:tcPr marL="70183" marR="70183" marT="35091" marB="35091" anchor="ctr"/>
                </a:tc>
                <a:tc>
                  <a:txBody>
                    <a:bodyPr/>
                    <a:lstStyle/>
                    <a:p>
                      <a:r>
                        <a:rPr lang="en-IN" sz="2400" b="1" dirty="0">
                          <a:latin typeface="Cascadia Code" panose="020B0609020000020004" pitchFamily="49" charset="0"/>
                          <a:cs typeface="Cascadia Code" panose="020B0609020000020004" pitchFamily="49" charset="0"/>
                        </a:rPr>
                        <a:t>Columns</a:t>
                      </a:r>
                      <a:endParaRPr lang="en-IN" sz="2400" dirty="0">
                        <a:latin typeface="Cascadia Code" panose="020B0609020000020004" pitchFamily="49" charset="0"/>
                        <a:cs typeface="Cascadia Code" panose="020B0609020000020004" pitchFamily="49" charset="0"/>
                      </a:endParaRPr>
                    </a:p>
                  </a:txBody>
                  <a:tcPr marL="70183" marR="70183" marT="35091" marB="35091" anchor="ctr"/>
                </a:tc>
                <a:extLst>
                  <a:ext uri="{0D108BD9-81ED-4DB2-BD59-A6C34878D82A}">
                    <a16:rowId xmlns:a16="http://schemas.microsoft.com/office/drawing/2014/main" val="224152714"/>
                  </a:ext>
                </a:extLst>
              </a:tr>
              <a:tr h="1333475">
                <a:tc>
                  <a:txBody>
                    <a:bodyPr/>
                    <a:lstStyle/>
                    <a:p>
                      <a:r>
                        <a:rPr lang="en-IN" sz="1800" b="1" dirty="0">
                          <a:latin typeface="Cascadia Code" panose="020B0609020000020004" pitchFamily="49" charset="0"/>
                          <a:cs typeface="Cascadia Code" panose="020B0609020000020004" pitchFamily="49" charset="0"/>
                        </a:rPr>
                        <a:t>GDSC Dataset</a:t>
                      </a:r>
                      <a:endParaRPr lang="en-IN" sz="1800" dirty="0">
                        <a:latin typeface="Cascadia Code" panose="020B0609020000020004" pitchFamily="49" charset="0"/>
                        <a:cs typeface="Cascadia Code" panose="020B0609020000020004" pitchFamily="49" charset="0"/>
                      </a:endParaRPr>
                    </a:p>
                  </a:txBody>
                  <a:tcPr marL="70183" marR="70183" marT="35091" marB="35091" anchor="ctr"/>
                </a:tc>
                <a:tc>
                  <a:txBody>
                    <a:bodyPr/>
                    <a:lstStyle/>
                    <a:p>
                      <a:r>
                        <a:rPr lang="en-IN" sz="1800" dirty="0">
                          <a:latin typeface="Cascadia Code" panose="020B0609020000020004" pitchFamily="49" charset="0"/>
                          <a:cs typeface="Cascadia Code" panose="020B0609020000020004" pitchFamily="49" charset="0"/>
                        </a:rPr>
                        <a:t>COSMIC_ID, CELL_LINE_NAME, TCGA_DESC, DRUG_ID, DRUG_NAME, LN_IC50, AUC, Z_SCORE, Tissue Descriptors, Cancer Type, MSI Status, Screen Medium, Growth Properties, CNA, Gene Expression, Methylation, TARGET, TARGET_PATHWAY</a:t>
                      </a:r>
                    </a:p>
                  </a:txBody>
                  <a:tcPr marL="70183" marR="70183" marT="35091" marB="35091" anchor="ctr"/>
                </a:tc>
                <a:extLst>
                  <a:ext uri="{0D108BD9-81ED-4DB2-BD59-A6C34878D82A}">
                    <a16:rowId xmlns:a16="http://schemas.microsoft.com/office/drawing/2014/main" val="2494285963"/>
                  </a:ext>
                </a:extLst>
              </a:tr>
              <a:tr h="1122926">
                <a:tc>
                  <a:txBody>
                    <a:bodyPr/>
                    <a:lstStyle/>
                    <a:p>
                      <a:r>
                        <a:rPr lang="en-IN" sz="1800" b="1">
                          <a:latin typeface="Cascadia Code" panose="020B0609020000020004" pitchFamily="49" charset="0"/>
                          <a:cs typeface="Cascadia Code" panose="020B0609020000020004" pitchFamily="49" charset="0"/>
                        </a:rPr>
                        <a:t>GDSC2 Dataset</a:t>
                      </a:r>
                      <a:endParaRPr lang="en-IN" sz="1800">
                        <a:latin typeface="Cascadia Code" panose="020B0609020000020004" pitchFamily="49" charset="0"/>
                        <a:cs typeface="Cascadia Code" panose="020B0609020000020004" pitchFamily="49" charset="0"/>
                      </a:endParaRPr>
                    </a:p>
                  </a:txBody>
                  <a:tcPr marL="70183" marR="70183" marT="35091" marB="35091" anchor="ctr"/>
                </a:tc>
                <a:tc>
                  <a:txBody>
                    <a:bodyPr/>
                    <a:lstStyle/>
                    <a:p>
                      <a:r>
                        <a:rPr lang="en-IN" sz="1800">
                          <a:latin typeface="Cascadia Code" panose="020B0609020000020004" pitchFamily="49" charset="0"/>
                          <a:cs typeface="Cascadia Code" panose="020B0609020000020004" pitchFamily="49" charset="0"/>
                        </a:rPr>
                        <a:t>DATASET, NLME_RESULT_ID, COSMIC_ID, CELL_LINE_NAME, TCGA_DESC, DRUG_ID, DRUG_NAME, TARGET, TARGET_PATHWAY, MIN_CONC, MAX_CONC, LN_IC50, AUC, RMSE, Z_SCORE</a:t>
                      </a:r>
                    </a:p>
                  </a:txBody>
                  <a:tcPr marL="70183" marR="70183" marT="35091" marB="35091" anchor="ctr"/>
                </a:tc>
                <a:extLst>
                  <a:ext uri="{0D108BD9-81ED-4DB2-BD59-A6C34878D82A}">
                    <a16:rowId xmlns:a16="http://schemas.microsoft.com/office/drawing/2014/main" val="242636803"/>
                  </a:ext>
                </a:extLst>
              </a:tr>
              <a:tr h="491280">
                <a:tc>
                  <a:txBody>
                    <a:bodyPr/>
                    <a:lstStyle/>
                    <a:p>
                      <a:r>
                        <a:rPr lang="en-IN" sz="1800" b="1">
                          <a:latin typeface="Cascadia Code" panose="020B0609020000020004" pitchFamily="49" charset="0"/>
                          <a:cs typeface="Cascadia Code" panose="020B0609020000020004" pitchFamily="49" charset="0"/>
                        </a:rPr>
                        <a:t>Compound Annotations</a:t>
                      </a:r>
                      <a:endParaRPr lang="en-IN" sz="1800">
                        <a:latin typeface="Cascadia Code" panose="020B0609020000020004" pitchFamily="49" charset="0"/>
                        <a:cs typeface="Cascadia Code" panose="020B0609020000020004" pitchFamily="49" charset="0"/>
                      </a:endParaRPr>
                    </a:p>
                  </a:txBody>
                  <a:tcPr marL="70183" marR="70183" marT="35091" marB="35091" anchor="ctr"/>
                </a:tc>
                <a:tc>
                  <a:txBody>
                    <a:bodyPr/>
                    <a:lstStyle/>
                    <a:p>
                      <a:r>
                        <a:rPr lang="en-IN" sz="1800">
                          <a:latin typeface="Cascadia Code" panose="020B0609020000020004" pitchFamily="49" charset="0"/>
                          <a:cs typeface="Cascadia Code" panose="020B0609020000020004" pitchFamily="49" charset="0"/>
                        </a:rPr>
                        <a:t>DRUG_ID, SCREENING_SITE, DRUG_NAME, SYNONYMS, TARGET, TARGET_PATHWAY</a:t>
                      </a:r>
                    </a:p>
                  </a:txBody>
                  <a:tcPr marL="70183" marR="70183" marT="35091" marB="35091" anchor="ctr"/>
                </a:tc>
                <a:extLst>
                  <a:ext uri="{0D108BD9-81ED-4DB2-BD59-A6C34878D82A}">
                    <a16:rowId xmlns:a16="http://schemas.microsoft.com/office/drawing/2014/main" val="3410744905"/>
                  </a:ext>
                </a:extLst>
              </a:tr>
              <a:tr h="1122926">
                <a:tc>
                  <a:txBody>
                    <a:bodyPr/>
                    <a:lstStyle/>
                    <a:p>
                      <a:r>
                        <a:rPr lang="en-IN" sz="1800" b="1" dirty="0">
                          <a:latin typeface="Cascadia Code" panose="020B0609020000020004" pitchFamily="49" charset="0"/>
                          <a:cs typeface="Cascadia Code" panose="020B0609020000020004" pitchFamily="49" charset="0"/>
                        </a:rPr>
                        <a:t>Cell Line Details</a:t>
                      </a:r>
                      <a:endParaRPr lang="en-IN" sz="1800" dirty="0">
                        <a:latin typeface="Cascadia Code" panose="020B0609020000020004" pitchFamily="49" charset="0"/>
                        <a:cs typeface="Cascadia Code" panose="020B0609020000020004" pitchFamily="49" charset="0"/>
                      </a:endParaRPr>
                    </a:p>
                  </a:txBody>
                  <a:tcPr marL="70183" marR="70183" marT="35091" marB="35091" anchor="ctr"/>
                </a:tc>
                <a:tc>
                  <a:txBody>
                    <a:bodyPr/>
                    <a:lstStyle/>
                    <a:p>
                      <a:r>
                        <a:rPr lang="en-IN" sz="1800" dirty="0">
                          <a:latin typeface="Cascadia Code" panose="020B0609020000020004" pitchFamily="49" charset="0"/>
                          <a:cs typeface="Cascadia Code" panose="020B0609020000020004" pitchFamily="49" charset="0"/>
                        </a:rPr>
                        <a:t>Sample Name, COSMIC ID, Whole Exome Sequencing (WES), CNA, Gene Expression, Methylation, Drug Response, Tissue Descriptors, Cancer Type, MSI Status, Screen Medium, Growth Properties</a:t>
                      </a:r>
                    </a:p>
                  </a:txBody>
                  <a:tcPr marL="70183" marR="70183" marT="35091" marB="35091" anchor="ctr"/>
                </a:tc>
                <a:extLst>
                  <a:ext uri="{0D108BD9-81ED-4DB2-BD59-A6C34878D82A}">
                    <a16:rowId xmlns:a16="http://schemas.microsoft.com/office/drawing/2014/main" val="1469281955"/>
                  </a:ext>
                </a:extLst>
              </a:tr>
            </a:tbl>
          </a:graphicData>
        </a:graphic>
      </p:graphicFrame>
    </p:spTree>
    <p:extLst>
      <p:ext uri="{BB962C8B-B14F-4D97-AF65-F5344CB8AC3E}">
        <p14:creationId xmlns:p14="http://schemas.microsoft.com/office/powerpoint/2010/main" val="395477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E6A808-B1CE-5082-3B2F-F1D9735E67EF}"/>
              </a:ext>
            </a:extLst>
          </p:cNvPr>
          <p:cNvSpPr txBox="1"/>
          <p:nvPr/>
        </p:nvSpPr>
        <p:spPr>
          <a:xfrm>
            <a:off x="1008185" y="-53680"/>
            <a:ext cx="9677400" cy="1200329"/>
          </a:xfrm>
          <a:prstGeom prst="rect">
            <a:avLst/>
          </a:prstGeom>
          <a:noFill/>
        </p:spPr>
        <p:txBody>
          <a:bodyPr wrap="square">
            <a:spAutoFit/>
          </a:bodyPr>
          <a:lstStyle/>
          <a:p>
            <a:pPr algn="ctr"/>
            <a:r>
              <a:rPr lang="en-US" sz="3600" dirty="0">
                <a:latin typeface="Cascadia Code" panose="020B0609020000020004" pitchFamily="49" charset="0"/>
                <a:cs typeface="Cascadia Code" panose="020B0609020000020004" pitchFamily="49" charset="0"/>
              </a:rPr>
              <a:t>Exploratory Data Analysis (EDA) and </a:t>
            </a:r>
            <a:r>
              <a:rPr lang="en-US" sz="3600" dirty="0">
                <a:latin typeface="Cascadia Code" panose="020B0609020000020004" pitchFamily="49" charset="0"/>
                <a:ea typeface="Prata" pitchFamily="34" charset="-122"/>
                <a:cs typeface="Cascadia Code" panose="020B0609020000020004" pitchFamily="49" charset="0"/>
              </a:rPr>
              <a:t>Data processing </a:t>
            </a:r>
            <a:endParaRPr lang="en-IN" sz="36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CA234C84-BED5-8719-602A-F150F778FB09}"/>
              </a:ext>
            </a:extLst>
          </p:cNvPr>
          <p:cNvSpPr txBox="1"/>
          <p:nvPr/>
        </p:nvSpPr>
        <p:spPr>
          <a:xfrm>
            <a:off x="87228" y="1146649"/>
            <a:ext cx="12104771" cy="2862322"/>
          </a:xfrm>
          <a:prstGeom prst="rect">
            <a:avLst/>
          </a:prstGeom>
          <a:noFill/>
        </p:spPr>
        <p:txBody>
          <a:bodyPr wrap="square">
            <a:spAutoFit/>
          </a:bodyPr>
          <a:lstStyle/>
          <a:p>
            <a:r>
              <a:rPr lang="en-IN" sz="2000" dirty="0">
                <a:latin typeface="Cascadia Code" panose="020B0609020000020004" pitchFamily="49" charset="0"/>
                <a:cs typeface="Cascadia Code" panose="020B0609020000020004" pitchFamily="49" charset="0"/>
              </a:rPr>
              <a:t>Preprocessing is crucial for ensuring clean, accurate data for analysis.</a:t>
            </a:r>
          </a:p>
          <a:p>
            <a:pPr marL="742950" lvl="1" indent="-285750">
              <a:buFont typeface="Arial" panose="020B0604020202020204" pitchFamily="34" charset="0"/>
              <a:buChar char="•"/>
            </a:pPr>
            <a:r>
              <a:rPr lang="en-IN" sz="2000" b="1" dirty="0">
                <a:latin typeface="Cascadia Code" panose="020B0609020000020004" pitchFamily="49" charset="0"/>
                <a:cs typeface="Cascadia Code" panose="020B0609020000020004" pitchFamily="49" charset="0"/>
              </a:rPr>
              <a:t>Data Consolidation</a:t>
            </a:r>
            <a:r>
              <a:rPr lang="en-IN" sz="2000" dirty="0">
                <a:latin typeface="Cascadia Code" panose="020B0609020000020004" pitchFamily="49" charset="0"/>
                <a:cs typeface="Cascadia Code" panose="020B0609020000020004" pitchFamily="49" charset="0"/>
              </a:rPr>
              <a:t>: Merge drug response data with genomic profiles and cell line details.</a:t>
            </a:r>
          </a:p>
          <a:p>
            <a:pPr marL="742950" lvl="1" indent="-285750">
              <a:buFont typeface="Arial" panose="020B0604020202020204" pitchFamily="34" charset="0"/>
              <a:buChar char="•"/>
            </a:pPr>
            <a:r>
              <a:rPr lang="en-IN" sz="2000" b="1" dirty="0">
                <a:latin typeface="Cascadia Code" panose="020B0609020000020004" pitchFamily="49" charset="0"/>
                <a:cs typeface="Cascadia Code" panose="020B0609020000020004" pitchFamily="49" charset="0"/>
              </a:rPr>
              <a:t>Handling Missing Data</a:t>
            </a:r>
            <a:r>
              <a:rPr lang="en-IN" sz="2000" dirty="0">
                <a:latin typeface="Cascadia Code" panose="020B0609020000020004" pitchFamily="49" charset="0"/>
                <a:cs typeface="Cascadia Code" panose="020B0609020000020004" pitchFamily="49" charset="0"/>
              </a:rPr>
              <a:t>: Impute missing values using appropriate methods.</a:t>
            </a:r>
          </a:p>
          <a:p>
            <a:pPr marL="742950" lvl="1" indent="-285750">
              <a:buFont typeface="Arial" panose="020B0604020202020204" pitchFamily="34" charset="0"/>
              <a:buChar char="•"/>
            </a:pPr>
            <a:r>
              <a:rPr lang="en-IN" sz="2000" b="1" dirty="0">
                <a:latin typeface="Cascadia Code" panose="020B0609020000020004" pitchFamily="49" charset="0"/>
                <a:cs typeface="Cascadia Code" panose="020B0609020000020004" pitchFamily="49" charset="0"/>
              </a:rPr>
              <a:t>Encoding Categorical Features</a:t>
            </a:r>
            <a:r>
              <a:rPr lang="en-IN" sz="2000" dirty="0">
                <a:latin typeface="Cascadia Code" panose="020B0609020000020004" pitchFamily="49" charset="0"/>
                <a:cs typeface="Cascadia Code" panose="020B0609020000020004" pitchFamily="49" charset="0"/>
              </a:rPr>
              <a:t>: One-hot encode categorical data like tissue types.</a:t>
            </a:r>
          </a:p>
          <a:p>
            <a:pPr marL="742950" lvl="1" indent="-285750">
              <a:buFont typeface="Arial" panose="020B0604020202020204" pitchFamily="34" charset="0"/>
              <a:buChar char="•"/>
            </a:pPr>
            <a:r>
              <a:rPr lang="en-IN" sz="2000" b="1" dirty="0">
                <a:latin typeface="Cascadia Code" panose="020B0609020000020004" pitchFamily="49" charset="0"/>
                <a:cs typeface="Cascadia Code" panose="020B0609020000020004" pitchFamily="49" charset="0"/>
              </a:rPr>
              <a:t>Outlier Detection</a:t>
            </a:r>
            <a:r>
              <a:rPr lang="en-IN" sz="2000" dirty="0">
                <a:latin typeface="Cascadia Code" panose="020B0609020000020004" pitchFamily="49" charset="0"/>
                <a:cs typeface="Cascadia Code" panose="020B0609020000020004" pitchFamily="49" charset="0"/>
              </a:rPr>
              <a:t>: Use Z-scores to detect and address outliers.</a:t>
            </a:r>
          </a:p>
          <a:p>
            <a:pPr marL="742950" lvl="1" indent="-285750">
              <a:buFont typeface="Arial" panose="020B0604020202020204" pitchFamily="34" charset="0"/>
              <a:buChar char="•"/>
            </a:pPr>
            <a:r>
              <a:rPr lang="en-IN" sz="2000" b="1" dirty="0">
                <a:latin typeface="Cascadia Code" panose="020B0609020000020004" pitchFamily="49" charset="0"/>
                <a:cs typeface="Cascadia Code" panose="020B0609020000020004" pitchFamily="49" charset="0"/>
              </a:rPr>
              <a:t>Normalization</a:t>
            </a:r>
            <a:r>
              <a:rPr lang="en-IN" sz="2000" dirty="0">
                <a:latin typeface="Cascadia Code" panose="020B0609020000020004" pitchFamily="49" charset="0"/>
                <a:cs typeface="Cascadia Code" panose="020B0609020000020004" pitchFamily="49" charset="0"/>
              </a:rPr>
              <a:t>: Log-transform skewed features for better distribution.</a:t>
            </a:r>
          </a:p>
          <a:p>
            <a:endParaRPr lang="en-IN" sz="2000" dirty="0">
              <a:latin typeface="Cascadia Code" panose="020B0609020000020004" pitchFamily="49" charset="0"/>
              <a:cs typeface="Cascadia Code" panose="020B0609020000020004" pitchFamily="49" charset="0"/>
            </a:endParaRPr>
          </a:p>
        </p:txBody>
      </p:sp>
      <p:sp>
        <p:nvSpPr>
          <p:cNvPr id="7" name="TextBox 6">
            <a:extLst>
              <a:ext uri="{FF2B5EF4-FFF2-40B4-BE49-F238E27FC236}">
                <a16:creationId xmlns:a16="http://schemas.microsoft.com/office/drawing/2014/main" id="{FB6EA5A0-2AAB-1011-3FE5-ECFB7B6490A3}"/>
              </a:ext>
            </a:extLst>
          </p:cNvPr>
          <p:cNvSpPr txBox="1"/>
          <p:nvPr/>
        </p:nvSpPr>
        <p:spPr>
          <a:xfrm>
            <a:off x="87228" y="4008971"/>
            <a:ext cx="12104772" cy="2554545"/>
          </a:xfrm>
          <a:prstGeom prst="rect">
            <a:avLst/>
          </a:prstGeom>
          <a:noFill/>
        </p:spPr>
        <p:txBody>
          <a:bodyPr wrap="square">
            <a:spAutoFit/>
          </a:bodyPr>
          <a:lstStyle/>
          <a:p>
            <a:r>
              <a:rPr lang="en-US" sz="2000" b="1" dirty="0">
                <a:latin typeface="Cascadia Code" panose="020B0609020000020004" pitchFamily="49" charset="0"/>
                <a:cs typeface="Cascadia Code" panose="020B0609020000020004" pitchFamily="49" charset="0"/>
              </a:rPr>
              <a:t>EDA Techniques used</a:t>
            </a:r>
            <a:r>
              <a:rPr lang="en-US" sz="2000" dirty="0">
                <a:latin typeface="Cascadia Code" panose="020B0609020000020004" pitchFamily="49" charset="0"/>
                <a:cs typeface="Cascadia Code" panose="020B0609020000020004" pitchFamily="49" charset="0"/>
              </a:rPr>
              <a:t>:</a:t>
            </a:r>
          </a:p>
          <a:p>
            <a:pPr marL="742950" lvl="1" indent="-285750">
              <a:buFont typeface="Arial" panose="020B0604020202020204" pitchFamily="34" charset="0"/>
              <a:buChar char="•"/>
            </a:pPr>
            <a:r>
              <a:rPr lang="en-US" sz="2000" b="1" dirty="0">
                <a:latin typeface="Cascadia Code" panose="020B0609020000020004" pitchFamily="49" charset="0"/>
                <a:cs typeface="Cascadia Code" panose="020B0609020000020004" pitchFamily="49" charset="0"/>
              </a:rPr>
              <a:t>Distribution Plots</a:t>
            </a:r>
            <a:r>
              <a:rPr lang="en-US" sz="2000" dirty="0">
                <a:latin typeface="Cascadia Code" panose="020B0609020000020004" pitchFamily="49" charset="0"/>
                <a:cs typeface="Cascadia Code" panose="020B0609020000020004" pitchFamily="49" charset="0"/>
              </a:rPr>
              <a:t>: Visualize key metrics like LN_IC50 and AUC.</a:t>
            </a:r>
          </a:p>
          <a:p>
            <a:pPr marL="742950" lvl="1" indent="-285750">
              <a:buFont typeface="Arial" panose="020B0604020202020204" pitchFamily="34" charset="0"/>
              <a:buChar char="•"/>
            </a:pPr>
            <a:r>
              <a:rPr lang="en-US" sz="2000" b="1" dirty="0">
                <a:latin typeface="Cascadia Code" panose="020B0609020000020004" pitchFamily="49" charset="0"/>
                <a:cs typeface="Cascadia Code" panose="020B0609020000020004" pitchFamily="49" charset="0"/>
              </a:rPr>
              <a:t>Cancer Type Distribution</a:t>
            </a:r>
            <a:r>
              <a:rPr lang="en-US" sz="2000" dirty="0">
                <a:latin typeface="Cascadia Code" panose="020B0609020000020004" pitchFamily="49" charset="0"/>
                <a:cs typeface="Cascadia Code" panose="020B0609020000020004" pitchFamily="49" charset="0"/>
              </a:rPr>
              <a:t>: Show the distribution of cancer cell lines across tissue types.</a:t>
            </a:r>
          </a:p>
          <a:p>
            <a:pPr marL="742950" lvl="1" indent="-285750">
              <a:buFont typeface="Arial" panose="020B0604020202020204" pitchFamily="34" charset="0"/>
              <a:buChar char="•"/>
            </a:pPr>
            <a:r>
              <a:rPr lang="en-US" sz="2000" b="1" dirty="0" err="1">
                <a:latin typeface="Cascadia Code" panose="020B0609020000020004" pitchFamily="49" charset="0"/>
                <a:cs typeface="Cascadia Code" panose="020B0609020000020004" pitchFamily="49" charset="0"/>
              </a:rPr>
              <a:t>Pairplots</a:t>
            </a:r>
            <a:r>
              <a:rPr lang="en-US" sz="2000" dirty="0">
                <a:latin typeface="Cascadia Code" panose="020B0609020000020004" pitchFamily="49" charset="0"/>
                <a:cs typeface="Cascadia Code" panose="020B0609020000020004" pitchFamily="49" charset="0"/>
              </a:rPr>
              <a:t>: Identify relationships between numerical features.</a:t>
            </a:r>
          </a:p>
          <a:p>
            <a:pPr marL="742950" lvl="1" indent="-285750">
              <a:buFont typeface="Arial" panose="020B0604020202020204" pitchFamily="34" charset="0"/>
              <a:buChar char="•"/>
            </a:pPr>
            <a:r>
              <a:rPr lang="en-US" sz="2000" b="1" dirty="0">
                <a:latin typeface="Cascadia Code" panose="020B0609020000020004" pitchFamily="49" charset="0"/>
                <a:cs typeface="Cascadia Code" panose="020B0609020000020004" pitchFamily="49" charset="0"/>
              </a:rPr>
              <a:t>Correlation Heatmap</a:t>
            </a:r>
            <a:r>
              <a:rPr lang="en-US" sz="2000" dirty="0">
                <a:latin typeface="Cascadia Code" panose="020B0609020000020004" pitchFamily="49" charset="0"/>
                <a:cs typeface="Cascadia Code" panose="020B0609020000020004" pitchFamily="49" charset="0"/>
              </a:rPr>
              <a:t>: Visualize correlations between drug sensitivity, genomic features, and cancer types.</a:t>
            </a:r>
          </a:p>
          <a:p>
            <a:endParaRPr lang="en-IN"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23710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CB880-3AB4-EBF0-3C1D-0043EFC2E06D}"/>
              </a:ext>
            </a:extLst>
          </p:cNvPr>
          <p:cNvSpPr txBox="1"/>
          <p:nvPr/>
        </p:nvSpPr>
        <p:spPr>
          <a:xfrm>
            <a:off x="1443037" y="242527"/>
            <a:ext cx="9305925" cy="742639"/>
          </a:xfrm>
          <a:prstGeom prst="rect">
            <a:avLst/>
          </a:prstGeom>
          <a:noFill/>
        </p:spPr>
        <p:txBody>
          <a:bodyPr wrap="square">
            <a:spAutoFit/>
          </a:bodyPr>
          <a:lstStyle/>
          <a:p>
            <a:pPr marL="0" indent="0">
              <a:lnSpc>
                <a:spcPts val="5550"/>
              </a:lnSpc>
              <a:buNone/>
            </a:pPr>
            <a:r>
              <a:rPr lang="en-US" sz="3600" dirty="0">
                <a:latin typeface="Cascadia Code" panose="020B0609020000020004" pitchFamily="49" charset="0"/>
                <a:ea typeface="Prata" pitchFamily="34" charset="-122"/>
                <a:cs typeface="Cascadia Code" panose="020B0609020000020004" pitchFamily="49" charset="0"/>
              </a:rPr>
              <a:t>Exploratory Data Analysis Overview</a:t>
            </a:r>
            <a:endParaRPr lang="en-US" sz="3600" dirty="0">
              <a:latin typeface="Cascadia Code" panose="020B0609020000020004" pitchFamily="49" charset="0"/>
              <a:cs typeface="Cascadia Code" panose="020B0609020000020004" pitchFamily="49" charset="0"/>
            </a:endParaRPr>
          </a:p>
        </p:txBody>
      </p:sp>
      <p:sp>
        <p:nvSpPr>
          <p:cNvPr id="4" name="Text 1">
            <a:extLst>
              <a:ext uri="{FF2B5EF4-FFF2-40B4-BE49-F238E27FC236}">
                <a16:creationId xmlns:a16="http://schemas.microsoft.com/office/drawing/2014/main" id="{11F84DA0-6D81-9747-8F03-A4B992671FFB}"/>
              </a:ext>
            </a:extLst>
          </p:cNvPr>
          <p:cNvSpPr/>
          <p:nvPr/>
        </p:nvSpPr>
        <p:spPr>
          <a:xfrm>
            <a:off x="148985" y="1240647"/>
            <a:ext cx="12043015" cy="725805"/>
          </a:xfrm>
          <a:prstGeom prst="rect">
            <a:avLst/>
          </a:prstGeom>
          <a:noFill/>
          <a:ln/>
        </p:spPr>
        <p:txBody>
          <a:bodyPr wrap="square" lIns="0" tIns="0" rIns="0" bIns="0" rtlCol="0" anchor="t"/>
          <a:lstStyle/>
          <a:p>
            <a:pPr marL="0" indent="0">
              <a:lnSpc>
                <a:spcPts val="2850"/>
              </a:lnSpc>
              <a:buNone/>
            </a:pPr>
            <a:r>
              <a:rPr lang="en-US" dirty="0">
                <a:latin typeface="Cascadia Code" panose="020B0609020000020004" pitchFamily="49" charset="0"/>
                <a:ea typeface="Raleway" pitchFamily="34" charset="-122"/>
                <a:cs typeface="Cascadia Code" panose="020B0609020000020004" pitchFamily="49" charset="0"/>
              </a:rPr>
              <a:t>The dataset is thoroughly explored to gain a deeper understanding of its characteristics and potential relationships between variables.</a:t>
            </a:r>
            <a:endParaRPr lang="en-US" dirty="0">
              <a:latin typeface="Cascadia Code" panose="020B0609020000020004" pitchFamily="49" charset="0"/>
              <a:cs typeface="Cascadia Code" panose="020B0609020000020004" pitchFamily="49" charset="0"/>
            </a:endParaRPr>
          </a:p>
        </p:txBody>
      </p:sp>
      <p:sp>
        <p:nvSpPr>
          <p:cNvPr id="5" name="Text 2">
            <a:extLst>
              <a:ext uri="{FF2B5EF4-FFF2-40B4-BE49-F238E27FC236}">
                <a16:creationId xmlns:a16="http://schemas.microsoft.com/office/drawing/2014/main" id="{8E410118-A7F0-394B-3C6C-F03D8221F50E}"/>
              </a:ext>
            </a:extLst>
          </p:cNvPr>
          <p:cNvSpPr/>
          <p:nvPr/>
        </p:nvSpPr>
        <p:spPr>
          <a:xfrm>
            <a:off x="428083" y="2313310"/>
            <a:ext cx="2864406" cy="354330"/>
          </a:xfrm>
          <a:prstGeom prst="rect">
            <a:avLst/>
          </a:prstGeom>
          <a:noFill/>
          <a:ln/>
        </p:spPr>
        <p:txBody>
          <a:bodyPr wrap="none" lIns="0" tIns="0" rIns="0" bIns="0" rtlCol="0" anchor="t"/>
          <a:lstStyle/>
          <a:p>
            <a:pPr marL="0" indent="0">
              <a:lnSpc>
                <a:spcPts val="2750"/>
              </a:lnSpc>
              <a:buNone/>
            </a:pPr>
            <a:r>
              <a:rPr lang="en-US" b="1" dirty="0">
                <a:latin typeface="Cascadia Code" panose="020B0609020000020004" pitchFamily="49" charset="0"/>
                <a:ea typeface="Prata" pitchFamily="34" charset="-122"/>
                <a:cs typeface="Cascadia Code" panose="020B0609020000020004" pitchFamily="49" charset="0"/>
              </a:rPr>
              <a:t>Descriptive Statistics</a:t>
            </a:r>
            <a:endParaRPr lang="en-US" b="1" dirty="0">
              <a:latin typeface="Cascadia Code" panose="020B0609020000020004" pitchFamily="49" charset="0"/>
              <a:cs typeface="Cascadia Code" panose="020B0609020000020004" pitchFamily="49" charset="0"/>
            </a:endParaRPr>
          </a:p>
        </p:txBody>
      </p:sp>
      <p:sp>
        <p:nvSpPr>
          <p:cNvPr id="6" name="Text 3">
            <a:extLst>
              <a:ext uri="{FF2B5EF4-FFF2-40B4-BE49-F238E27FC236}">
                <a16:creationId xmlns:a16="http://schemas.microsoft.com/office/drawing/2014/main" id="{943897E1-0EB3-6E46-8523-6842DAC15BF6}"/>
              </a:ext>
            </a:extLst>
          </p:cNvPr>
          <p:cNvSpPr/>
          <p:nvPr/>
        </p:nvSpPr>
        <p:spPr>
          <a:xfrm>
            <a:off x="148985" y="2818386"/>
            <a:ext cx="3978116" cy="2177415"/>
          </a:xfrm>
          <a:prstGeom prst="rect">
            <a:avLst/>
          </a:prstGeom>
          <a:noFill/>
          <a:ln/>
        </p:spPr>
        <p:txBody>
          <a:bodyPr wrap="square" lIns="0" tIns="0" rIns="0" bIns="0" rtlCol="0" anchor="t"/>
          <a:lstStyle/>
          <a:p>
            <a:pPr marL="0" indent="0">
              <a:lnSpc>
                <a:spcPts val="2850"/>
              </a:lnSpc>
              <a:buNone/>
            </a:pPr>
            <a:r>
              <a:rPr lang="en-US" dirty="0">
                <a:latin typeface="Cascadia Code" panose="020B0609020000020004" pitchFamily="49" charset="0"/>
                <a:ea typeface="Raleway" pitchFamily="34" charset="-122"/>
                <a:cs typeface="Cascadia Code" panose="020B0609020000020004" pitchFamily="49" charset="0"/>
              </a:rPr>
              <a:t>Summary statistics will be calculated for key variables, such as drug sensitivity values and genomic features. This will provide insights into the overall distribution and range of data.</a:t>
            </a:r>
            <a:endParaRPr lang="en-US" dirty="0">
              <a:latin typeface="Cascadia Code" panose="020B0609020000020004" pitchFamily="49" charset="0"/>
              <a:cs typeface="Cascadia Code" panose="020B0609020000020004" pitchFamily="49" charset="0"/>
            </a:endParaRPr>
          </a:p>
        </p:txBody>
      </p:sp>
      <p:sp>
        <p:nvSpPr>
          <p:cNvPr id="7" name="Text 4">
            <a:extLst>
              <a:ext uri="{FF2B5EF4-FFF2-40B4-BE49-F238E27FC236}">
                <a16:creationId xmlns:a16="http://schemas.microsoft.com/office/drawing/2014/main" id="{DD151104-2164-14A5-082B-A1785B9D6746}"/>
              </a:ext>
            </a:extLst>
          </p:cNvPr>
          <p:cNvSpPr/>
          <p:nvPr/>
        </p:nvSpPr>
        <p:spPr>
          <a:xfrm>
            <a:off x="511887" y="5515944"/>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dirty="0">
                <a:latin typeface="Cascadia Code" panose="020B0609020000020004" pitchFamily="49" charset="0"/>
                <a:ea typeface="Raleway" pitchFamily="34" charset="-122"/>
                <a:cs typeface="Cascadia Code" panose="020B0609020000020004" pitchFamily="49" charset="0"/>
              </a:rPr>
              <a:t>Mean</a:t>
            </a:r>
            <a:endParaRPr lang="en-US" dirty="0">
              <a:latin typeface="Cascadia Code" panose="020B0609020000020004" pitchFamily="49" charset="0"/>
              <a:cs typeface="Cascadia Code" panose="020B0609020000020004" pitchFamily="49" charset="0"/>
            </a:endParaRPr>
          </a:p>
        </p:txBody>
      </p:sp>
      <p:sp>
        <p:nvSpPr>
          <p:cNvPr id="8" name="Text 5">
            <a:extLst>
              <a:ext uri="{FF2B5EF4-FFF2-40B4-BE49-F238E27FC236}">
                <a16:creationId xmlns:a16="http://schemas.microsoft.com/office/drawing/2014/main" id="{45E60047-4803-E9AB-5249-B7337EDDBE7E}"/>
              </a:ext>
            </a:extLst>
          </p:cNvPr>
          <p:cNvSpPr/>
          <p:nvPr/>
        </p:nvSpPr>
        <p:spPr>
          <a:xfrm>
            <a:off x="511887" y="5878847"/>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dirty="0">
                <a:latin typeface="Cascadia Code" panose="020B0609020000020004" pitchFamily="49" charset="0"/>
                <a:ea typeface="Raleway" pitchFamily="34" charset="-122"/>
                <a:cs typeface="Cascadia Code" panose="020B0609020000020004" pitchFamily="49" charset="0"/>
              </a:rPr>
              <a:t>Median</a:t>
            </a:r>
            <a:endParaRPr lang="en-US" dirty="0">
              <a:latin typeface="Cascadia Code" panose="020B0609020000020004" pitchFamily="49" charset="0"/>
              <a:cs typeface="Cascadia Code" panose="020B0609020000020004" pitchFamily="49" charset="0"/>
            </a:endParaRPr>
          </a:p>
        </p:txBody>
      </p:sp>
      <p:sp>
        <p:nvSpPr>
          <p:cNvPr id="9" name="Text 6">
            <a:extLst>
              <a:ext uri="{FF2B5EF4-FFF2-40B4-BE49-F238E27FC236}">
                <a16:creationId xmlns:a16="http://schemas.microsoft.com/office/drawing/2014/main" id="{1EED30FD-472B-51B1-4FD6-5045EDA72A55}"/>
              </a:ext>
            </a:extLst>
          </p:cNvPr>
          <p:cNvSpPr/>
          <p:nvPr/>
        </p:nvSpPr>
        <p:spPr>
          <a:xfrm>
            <a:off x="504907" y="6197203"/>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dirty="0">
                <a:latin typeface="Cascadia Code" panose="020B0609020000020004" pitchFamily="49" charset="0"/>
                <a:ea typeface="Raleway" pitchFamily="34" charset="-122"/>
                <a:cs typeface="Cascadia Code" panose="020B0609020000020004" pitchFamily="49" charset="0"/>
              </a:rPr>
              <a:t>Standard Deviation</a:t>
            </a:r>
            <a:endParaRPr lang="en-US" dirty="0">
              <a:latin typeface="Cascadia Code" panose="020B0609020000020004" pitchFamily="49" charset="0"/>
              <a:cs typeface="Cascadia Code" panose="020B0609020000020004" pitchFamily="49" charset="0"/>
            </a:endParaRPr>
          </a:p>
        </p:txBody>
      </p:sp>
      <p:sp>
        <p:nvSpPr>
          <p:cNvPr id="10" name="Text 7">
            <a:extLst>
              <a:ext uri="{FF2B5EF4-FFF2-40B4-BE49-F238E27FC236}">
                <a16:creationId xmlns:a16="http://schemas.microsoft.com/office/drawing/2014/main" id="{17FAF067-AA22-7CFB-9099-552E449A26AB}"/>
              </a:ext>
            </a:extLst>
          </p:cNvPr>
          <p:cNvSpPr/>
          <p:nvPr/>
        </p:nvSpPr>
        <p:spPr>
          <a:xfrm>
            <a:off x="4748414" y="2313310"/>
            <a:ext cx="2835235" cy="354330"/>
          </a:xfrm>
          <a:prstGeom prst="rect">
            <a:avLst/>
          </a:prstGeom>
          <a:noFill/>
          <a:ln/>
        </p:spPr>
        <p:txBody>
          <a:bodyPr wrap="none" lIns="0" tIns="0" rIns="0" bIns="0" rtlCol="0" anchor="t"/>
          <a:lstStyle/>
          <a:p>
            <a:pPr marL="0" indent="0">
              <a:lnSpc>
                <a:spcPts val="2750"/>
              </a:lnSpc>
              <a:buNone/>
            </a:pPr>
            <a:r>
              <a:rPr lang="en-US" b="1" dirty="0">
                <a:latin typeface="Cascadia Code" panose="020B0609020000020004" pitchFamily="49" charset="0"/>
                <a:ea typeface="Prata" pitchFamily="34" charset="-122"/>
                <a:cs typeface="Cascadia Code" panose="020B0609020000020004" pitchFamily="49" charset="0"/>
              </a:rPr>
              <a:t>Data Visualization</a:t>
            </a:r>
            <a:endParaRPr lang="en-US" b="1" dirty="0">
              <a:latin typeface="Cascadia Code" panose="020B0609020000020004" pitchFamily="49" charset="0"/>
              <a:cs typeface="Cascadia Code" panose="020B0609020000020004" pitchFamily="49" charset="0"/>
            </a:endParaRPr>
          </a:p>
        </p:txBody>
      </p:sp>
      <p:sp>
        <p:nvSpPr>
          <p:cNvPr id="11" name="Text 8">
            <a:extLst>
              <a:ext uri="{FF2B5EF4-FFF2-40B4-BE49-F238E27FC236}">
                <a16:creationId xmlns:a16="http://schemas.microsoft.com/office/drawing/2014/main" id="{5084B1FC-02E4-061F-EB11-03FDB8840F11}"/>
              </a:ext>
            </a:extLst>
          </p:cNvPr>
          <p:cNvSpPr/>
          <p:nvPr/>
        </p:nvSpPr>
        <p:spPr>
          <a:xfrm>
            <a:off x="4574939" y="2882490"/>
            <a:ext cx="3714819" cy="1814513"/>
          </a:xfrm>
          <a:prstGeom prst="rect">
            <a:avLst/>
          </a:prstGeom>
          <a:noFill/>
          <a:ln/>
        </p:spPr>
        <p:txBody>
          <a:bodyPr wrap="square" lIns="0" tIns="0" rIns="0" bIns="0" rtlCol="0" anchor="t"/>
          <a:lstStyle/>
          <a:p>
            <a:pPr marL="0" indent="0">
              <a:lnSpc>
                <a:spcPts val="2850"/>
              </a:lnSpc>
              <a:buNone/>
            </a:pPr>
            <a:r>
              <a:rPr lang="en-US" dirty="0">
                <a:latin typeface="Cascadia Code" panose="020B0609020000020004" pitchFamily="49" charset="0"/>
                <a:ea typeface="Raleway" pitchFamily="34" charset="-122"/>
                <a:cs typeface="Cascadia Code" panose="020B0609020000020004" pitchFamily="49" charset="0"/>
              </a:rPr>
              <a:t>Visualizations will be employed to explore potential patterns and relationships within the data. This could include scatter plots, histograms, and heatmaps.</a:t>
            </a:r>
            <a:endParaRPr lang="en-US" dirty="0">
              <a:latin typeface="Cascadia Code" panose="020B0609020000020004" pitchFamily="49" charset="0"/>
              <a:cs typeface="Cascadia Code" panose="020B0609020000020004" pitchFamily="49" charset="0"/>
            </a:endParaRPr>
          </a:p>
        </p:txBody>
      </p:sp>
      <p:sp>
        <p:nvSpPr>
          <p:cNvPr id="12" name="Text 9">
            <a:extLst>
              <a:ext uri="{FF2B5EF4-FFF2-40B4-BE49-F238E27FC236}">
                <a16:creationId xmlns:a16="http://schemas.microsoft.com/office/drawing/2014/main" id="{DB423CB9-98F2-7E2B-4DFC-33D3531EDEDB}"/>
              </a:ext>
            </a:extLst>
          </p:cNvPr>
          <p:cNvSpPr/>
          <p:nvPr/>
        </p:nvSpPr>
        <p:spPr>
          <a:xfrm>
            <a:off x="4771906" y="5490660"/>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dirty="0">
                <a:latin typeface="Cascadia Code" panose="020B0609020000020004" pitchFamily="49" charset="0"/>
                <a:ea typeface="Raleway" pitchFamily="34" charset="-122"/>
                <a:cs typeface="Cascadia Code" panose="020B0609020000020004" pitchFamily="49" charset="0"/>
              </a:rPr>
              <a:t>Scatter Plots</a:t>
            </a:r>
            <a:endParaRPr lang="en-US" dirty="0">
              <a:latin typeface="Cascadia Code" panose="020B0609020000020004" pitchFamily="49" charset="0"/>
              <a:cs typeface="Cascadia Code" panose="020B0609020000020004" pitchFamily="49" charset="0"/>
            </a:endParaRPr>
          </a:p>
        </p:txBody>
      </p:sp>
      <p:sp>
        <p:nvSpPr>
          <p:cNvPr id="13" name="Text 10">
            <a:extLst>
              <a:ext uri="{FF2B5EF4-FFF2-40B4-BE49-F238E27FC236}">
                <a16:creationId xmlns:a16="http://schemas.microsoft.com/office/drawing/2014/main" id="{AB8C7A0B-4B34-D73A-9DBC-68ACAE642974}"/>
              </a:ext>
            </a:extLst>
          </p:cNvPr>
          <p:cNvSpPr/>
          <p:nvPr/>
        </p:nvSpPr>
        <p:spPr>
          <a:xfrm>
            <a:off x="4779927" y="5824530"/>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dirty="0">
                <a:latin typeface="Cascadia Code" panose="020B0609020000020004" pitchFamily="49" charset="0"/>
                <a:ea typeface="Raleway" pitchFamily="34" charset="-122"/>
                <a:cs typeface="Cascadia Code" panose="020B0609020000020004" pitchFamily="49" charset="0"/>
              </a:rPr>
              <a:t>Histograms</a:t>
            </a:r>
            <a:endParaRPr lang="en-US" dirty="0">
              <a:latin typeface="Cascadia Code" panose="020B0609020000020004" pitchFamily="49" charset="0"/>
              <a:cs typeface="Cascadia Code" panose="020B0609020000020004" pitchFamily="49" charset="0"/>
            </a:endParaRPr>
          </a:p>
        </p:txBody>
      </p:sp>
      <p:sp>
        <p:nvSpPr>
          <p:cNvPr id="14" name="Text 11">
            <a:extLst>
              <a:ext uri="{FF2B5EF4-FFF2-40B4-BE49-F238E27FC236}">
                <a16:creationId xmlns:a16="http://schemas.microsoft.com/office/drawing/2014/main" id="{3F583165-6E19-4D10-D5E3-27EAFBA3AA27}"/>
              </a:ext>
            </a:extLst>
          </p:cNvPr>
          <p:cNvSpPr/>
          <p:nvPr/>
        </p:nvSpPr>
        <p:spPr>
          <a:xfrm>
            <a:off x="4771906" y="6187433"/>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dirty="0">
                <a:latin typeface="Cascadia Code" panose="020B0609020000020004" pitchFamily="49" charset="0"/>
                <a:ea typeface="Raleway" pitchFamily="34" charset="-122"/>
                <a:cs typeface="Cascadia Code" panose="020B0609020000020004" pitchFamily="49" charset="0"/>
              </a:rPr>
              <a:t>Heatmaps</a:t>
            </a:r>
            <a:endParaRPr lang="en-US" dirty="0">
              <a:latin typeface="Cascadia Code" panose="020B0609020000020004" pitchFamily="49" charset="0"/>
              <a:cs typeface="Cascadia Code" panose="020B0609020000020004" pitchFamily="49" charset="0"/>
            </a:endParaRPr>
          </a:p>
        </p:txBody>
      </p:sp>
      <p:sp>
        <p:nvSpPr>
          <p:cNvPr id="15" name="Text 12">
            <a:extLst>
              <a:ext uri="{FF2B5EF4-FFF2-40B4-BE49-F238E27FC236}">
                <a16:creationId xmlns:a16="http://schemas.microsoft.com/office/drawing/2014/main" id="{F67BB48E-6BEA-82B9-113E-DF61090B0399}"/>
              </a:ext>
            </a:extLst>
          </p:cNvPr>
          <p:cNvSpPr/>
          <p:nvPr/>
        </p:nvSpPr>
        <p:spPr>
          <a:xfrm>
            <a:off x="8928682" y="2298284"/>
            <a:ext cx="2835235" cy="354330"/>
          </a:xfrm>
          <a:prstGeom prst="rect">
            <a:avLst/>
          </a:prstGeom>
          <a:noFill/>
          <a:ln/>
        </p:spPr>
        <p:txBody>
          <a:bodyPr wrap="none" lIns="0" tIns="0" rIns="0" bIns="0" rtlCol="0" anchor="t"/>
          <a:lstStyle/>
          <a:p>
            <a:pPr marL="0" indent="0">
              <a:lnSpc>
                <a:spcPts val="2750"/>
              </a:lnSpc>
              <a:buNone/>
            </a:pPr>
            <a:r>
              <a:rPr lang="en-US" b="1" dirty="0">
                <a:latin typeface="Cascadia Code" panose="020B0609020000020004" pitchFamily="49" charset="0"/>
                <a:ea typeface="Prata" pitchFamily="34" charset="-122"/>
                <a:cs typeface="Cascadia Code" panose="020B0609020000020004" pitchFamily="49" charset="0"/>
              </a:rPr>
              <a:t>Correlation Analysis</a:t>
            </a:r>
            <a:endParaRPr lang="en-US" b="1" dirty="0">
              <a:latin typeface="Cascadia Code" panose="020B0609020000020004" pitchFamily="49" charset="0"/>
              <a:cs typeface="Cascadia Code" panose="020B0609020000020004" pitchFamily="49" charset="0"/>
            </a:endParaRPr>
          </a:p>
        </p:txBody>
      </p:sp>
      <p:sp>
        <p:nvSpPr>
          <p:cNvPr id="16" name="Text 13">
            <a:extLst>
              <a:ext uri="{FF2B5EF4-FFF2-40B4-BE49-F238E27FC236}">
                <a16:creationId xmlns:a16="http://schemas.microsoft.com/office/drawing/2014/main" id="{58FF14BF-316C-017B-1EF9-B084F14DEA13}"/>
              </a:ext>
            </a:extLst>
          </p:cNvPr>
          <p:cNvSpPr/>
          <p:nvPr/>
        </p:nvSpPr>
        <p:spPr>
          <a:xfrm>
            <a:off x="8538693" y="2882489"/>
            <a:ext cx="3615214" cy="1814513"/>
          </a:xfrm>
          <a:prstGeom prst="rect">
            <a:avLst/>
          </a:prstGeom>
          <a:noFill/>
          <a:ln/>
        </p:spPr>
        <p:txBody>
          <a:bodyPr wrap="square" lIns="0" tIns="0" rIns="0" bIns="0" rtlCol="0" anchor="t"/>
          <a:lstStyle/>
          <a:p>
            <a:pPr marL="0" indent="0">
              <a:lnSpc>
                <a:spcPts val="2850"/>
              </a:lnSpc>
              <a:buNone/>
            </a:pPr>
            <a:r>
              <a:rPr lang="en-US" dirty="0">
                <a:latin typeface="Cascadia Code" panose="020B0609020000020004" pitchFamily="49" charset="0"/>
                <a:ea typeface="Raleway" pitchFamily="34" charset="-122"/>
                <a:cs typeface="Cascadia Code" panose="020B0609020000020004" pitchFamily="49" charset="0"/>
              </a:rPr>
              <a:t>Correlations between different variables will be investigated to identify potential associations between genomic features and drug sensitivity.</a:t>
            </a:r>
            <a:endParaRPr lang="en-US" dirty="0">
              <a:latin typeface="Cascadia Code" panose="020B0609020000020004" pitchFamily="49" charset="0"/>
              <a:cs typeface="Cascadia Code" panose="020B0609020000020004" pitchFamily="49" charset="0"/>
            </a:endParaRPr>
          </a:p>
        </p:txBody>
      </p:sp>
      <p:sp>
        <p:nvSpPr>
          <p:cNvPr id="17" name="Text 14">
            <a:extLst>
              <a:ext uri="{FF2B5EF4-FFF2-40B4-BE49-F238E27FC236}">
                <a16:creationId xmlns:a16="http://schemas.microsoft.com/office/drawing/2014/main" id="{224F2056-180A-12D9-BF25-1188B2F0BC55}"/>
              </a:ext>
            </a:extLst>
          </p:cNvPr>
          <p:cNvSpPr/>
          <p:nvPr/>
        </p:nvSpPr>
        <p:spPr>
          <a:xfrm>
            <a:off x="8815243" y="5302414"/>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dirty="0">
                <a:latin typeface="Cascadia Code" panose="020B0609020000020004" pitchFamily="49" charset="0"/>
                <a:ea typeface="Raleway" pitchFamily="34" charset="-122"/>
                <a:cs typeface="Cascadia Code" panose="020B0609020000020004" pitchFamily="49" charset="0"/>
              </a:rPr>
              <a:t>Pearson Correlation</a:t>
            </a:r>
            <a:endParaRPr lang="en-US" dirty="0">
              <a:latin typeface="Cascadia Code" panose="020B0609020000020004" pitchFamily="49" charset="0"/>
              <a:cs typeface="Cascadia Code" panose="020B0609020000020004" pitchFamily="49" charset="0"/>
            </a:endParaRPr>
          </a:p>
        </p:txBody>
      </p:sp>
      <p:sp>
        <p:nvSpPr>
          <p:cNvPr id="18" name="Text 15">
            <a:extLst>
              <a:ext uri="{FF2B5EF4-FFF2-40B4-BE49-F238E27FC236}">
                <a16:creationId xmlns:a16="http://schemas.microsoft.com/office/drawing/2014/main" id="{0E4BB485-9985-39A0-9D3B-F0A7867D1503}"/>
              </a:ext>
            </a:extLst>
          </p:cNvPr>
          <p:cNvSpPr/>
          <p:nvPr/>
        </p:nvSpPr>
        <p:spPr>
          <a:xfrm>
            <a:off x="8815243" y="5665317"/>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dirty="0">
                <a:latin typeface="Cascadia Code" panose="020B0609020000020004" pitchFamily="49" charset="0"/>
                <a:ea typeface="Raleway" pitchFamily="34" charset="-122"/>
                <a:cs typeface="Cascadia Code" panose="020B0609020000020004" pitchFamily="49" charset="0"/>
              </a:rPr>
              <a:t>Spearman Correlation</a:t>
            </a:r>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2323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C92B7-1D73-B15F-3631-094AF6F50F1A}"/>
              </a:ext>
            </a:extLst>
          </p:cNvPr>
          <p:cNvSpPr txBox="1"/>
          <p:nvPr/>
        </p:nvSpPr>
        <p:spPr>
          <a:xfrm>
            <a:off x="3011404" y="140187"/>
            <a:ext cx="8623633" cy="646331"/>
          </a:xfrm>
          <a:prstGeom prst="rect">
            <a:avLst/>
          </a:prstGeom>
          <a:noFill/>
        </p:spPr>
        <p:txBody>
          <a:bodyPr wrap="square">
            <a:spAutoFit/>
          </a:bodyPr>
          <a:lstStyle/>
          <a:p>
            <a:r>
              <a:rPr lang="en-US" sz="3600" dirty="0">
                <a:latin typeface="Cascadia Code" panose="020B0609020000020004" pitchFamily="49" charset="0"/>
                <a:cs typeface="Cascadia Code" panose="020B0609020000020004" pitchFamily="49" charset="0"/>
              </a:rPr>
              <a:t>Cancer Type </a:t>
            </a:r>
            <a:r>
              <a:rPr lang="en-US" sz="3600" kern="1200" dirty="0">
                <a:effectLst/>
                <a:latin typeface="Cascadia Code" panose="020B0609020000020004" pitchFamily="49" charset="0"/>
                <a:cs typeface="Cascadia Code" panose="020B0609020000020004" pitchFamily="49" charset="0"/>
              </a:rPr>
              <a:t>Analysis</a:t>
            </a:r>
            <a:r>
              <a:rPr lang="en-US" sz="3600" dirty="0">
                <a:latin typeface="Cascadia Code" panose="020B0609020000020004" pitchFamily="49" charset="0"/>
                <a:cs typeface="Cascadia Code" panose="020B0609020000020004" pitchFamily="49" charset="0"/>
              </a:rPr>
              <a:t> </a:t>
            </a:r>
            <a:endParaRPr lang="en-IN" sz="36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828C21BC-1CB6-D41D-6ABF-BA949FB82957}"/>
              </a:ext>
            </a:extLst>
          </p:cNvPr>
          <p:cNvSpPr txBox="1"/>
          <p:nvPr/>
        </p:nvSpPr>
        <p:spPr>
          <a:xfrm>
            <a:off x="0" y="920877"/>
            <a:ext cx="12191999" cy="2585323"/>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This step focuses on analyzing how different cancer types respond to various drugs.</a:t>
            </a:r>
          </a:p>
          <a:p>
            <a:pPr>
              <a:buFont typeface="Arial" panose="020B0604020202020204" pitchFamily="34" charset="0"/>
              <a:buChar char="•"/>
            </a:pPr>
            <a:r>
              <a:rPr lang="en-US" b="1" dirty="0">
                <a:latin typeface="Cascadia Code" panose="020B0609020000020004" pitchFamily="49" charset="0"/>
                <a:cs typeface="Cascadia Code" panose="020B0609020000020004" pitchFamily="49" charset="0"/>
              </a:rPr>
              <a:t>Cancer-Specific Drug Response</a:t>
            </a:r>
            <a:r>
              <a:rPr lang="en-US" dirty="0">
                <a:latin typeface="Cascadia Code" panose="020B0609020000020004" pitchFamily="49" charset="0"/>
                <a:cs typeface="Cascadia Code" panose="020B0609020000020004" pitchFamily="49" charset="0"/>
              </a:rPr>
              <a:t>:</a:t>
            </a:r>
          </a:p>
          <a:p>
            <a:pPr marL="742950" lvl="1"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Using boxplots to compare drug sensitivity across cancer types (e.g., lung, breast, colorectal).</a:t>
            </a:r>
          </a:p>
          <a:p>
            <a:pPr marL="742950" lvl="1"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Highlighting cancer types that show significant resistance or sensitivity to certain drugs.</a:t>
            </a:r>
          </a:p>
          <a:p>
            <a:pPr>
              <a:buFont typeface="Arial" panose="020B0604020202020204" pitchFamily="34" charset="0"/>
              <a:buChar char="•"/>
            </a:pPr>
            <a:r>
              <a:rPr lang="en-US" b="1" dirty="0">
                <a:latin typeface="Cascadia Code" panose="020B0609020000020004" pitchFamily="49" charset="0"/>
                <a:cs typeface="Cascadia Code" panose="020B0609020000020004" pitchFamily="49" charset="0"/>
              </a:rPr>
              <a:t>Growth Properties Analysis</a:t>
            </a:r>
            <a:r>
              <a:rPr lang="en-US" dirty="0">
                <a:latin typeface="Cascadia Code" panose="020B0609020000020004" pitchFamily="49" charset="0"/>
                <a:cs typeface="Cascadia Code" panose="020B0609020000020004" pitchFamily="49" charset="0"/>
              </a:rPr>
              <a:t>:</a:t>
            </a:r>
          </a:p>
          <a:p>
            <a:pPr marL="742950" lvl="1"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Creating sunburst charts to display growth properties and tissue types, adding further insight into drug sensitivity patterns.</a:t>
            </a:r>
          </a:p>
        </p:txBody>
      </p:sp>
      <p:sp>
        <p:nvSpPr>
          <p:cNvPr id="7" name="TextBox 6">
            <a:extLst>
              <a:ext uri="{FF2B5EF4-FFF2-40B4-BE49-F238E27FC236}">
                <a16:creationId xmlns:a16="http://schemas.microsoft.com/office/drawing/2014/main" id="{DF444AEC-23AF-5958-8523-7B2E3EA0BA4B}"/>
              </a:ext>
            </a:extLst>
          </p:cNvPr>
          <p:cNvSpPr txBox="1"/>
          <p:nvPr/>
        </p:nvSpPr>
        <p:spPr>
          <a:xfrm>
            <a:off x="1" y="4686488"/>
            <a:ext cx="12191999" cy="2031325"/>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This section will examine drug efficacy and the specific pathways they target.</a:t>
            </a:r>
          </a:p>
          <a:p>
            <a:pPr>
              <a:buFont typeface="Arial" panose="020B0604020202020204" pitchFamily="34" charset="0"/>
              <a:buChar char="•"/>
            </a:pPr>
            <a:r>
              <a:rPr lang="en-US" b="1" dirty="0">
                <a:latin typeface="Cascadia Code" panose="020B0609020000020004" pitchFamily="49" charset="0"/>
                <a:cs typeface="Cascadia Code" panose="020B0609020000020004" pitchFamily="49" charset="0"/>
              </a:rPr>
              <a:t>Top Drug Targets</a:t>
            </a:r>
            <a:r>
              <a:rPr lang="en-US" dirty="0">
                <a:latin typeface="Cascadia Code" panose="020B0609020000020004" pitchFamily="49" charset="0"/>
                <a:cs typeface="Cascadia Code" panose="020B0609020000020004" pitchFamily="49" charset="0"/>
              </a:rPr>
              <a:t>:</a:t>
            </a:r>
          </a:p>
          <a:p>
            <a:pPr marL="742950" lvl="1"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Using bar charts to visualize common drug targets (e.g., PI3K/AKT, MAPK pathways).</a:t>
            </a:r>
          </a:p>
          <a:p>
            <a:pPr marL="742950" lvl="1"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Showing frequency of drug interactions with specific pathways.</a:t>
            </a:r>
          </a:p>
          <a:p>
            <a:pPr>
              <a:buFont typeface="Arial" panose="020B0604020202020204" pitchFamily="34" charset="0"/>
              <a:buChar char="•"/>
            </a:pPr>
            <a:r>
              <a:rPr lang="en-US" b="1" dirty="0">
                <a:latin typeface="Cascadia Code" panose="020B0609020000020004" pitchFamily="49" charset="0"/>
                <a:cs typeface="Cascadia Code" panose="020B0609020000020004" pitchFamily="49" charset="0"/>
              </a:rPr>
              <a:t>Drug Efficacy Across Tissue Types</a:t>
            </a:r>
            <a:r>
              <a:rPr lang="en-US" dirty="0">
                <a:latin typeface="Cascadia Code" panose="020B0609020000020004" pitchFamily="49" charset="0"/>
                <a:cs typeface="Cascadia Code" panose="020B0609020000020004" pitchFamily="49" charset="0"/>
              </a:rPr>
              <a:t>:</a:t>
            </a:r>
          </a:p>
          <a:p>
            <a:pPr marL="742950" lvl="1" indent="-285750">
              <a:buFont typeface="Arial" panose="020B0604020202020204" pitchFamily="34" charset="0"/>
              <a:buChar char="•"/>
            </a:pPr>
            <a:r>
              <a:rPr lang="en-US" dirty="0">
                <a:latin typeface="Cascadia Code" panose="020B0609020000020004" pitchFamily="49" charset="0"/>
                <a:cs typeface="Cascadia Code" panose="020B0609020000020004" pitchFamily="49" charset="0"/>
              </a:rPr>
              <a:t>Generating boxplots to compare drug efficacy across different tissue types and cancer categories.</a:t>
            </a:r>
          </a:p>
        </p:txBody>
      </p:sp>
      <p:sp>
        <p:nvSpPr>
          <p:cNvPr id="9" name="TextBox 8">
            <a:extLst>
              <a:ext uri="{FF2B5EF4-FFF2-40B4-BE49-F238E27FC236}">
                <a16:creationId xmlns:a16="http://schemas.microsoft.com/office/drawing/2014/main" id="{C3E7CABC-0A60-BC21-9898-FB72B5BA99E6}"/>
              </a:ext>
            </a:extLst>
          </p:cNvPr>
          <p:cNvSpPr txBox="1"/>
          <p:nvPr/>
        </p:nvSpPr>
        <p:spPr>
          <a:xfrm>
            <a:off x="3871160" y="3780472"/>
            <a:ext cx="6178214" cy="646331"/>
          </a:xfrm>
          <a:prstGeom prst="rect">
            <a:avLst/>
          </a:prstGeom>
          <a:noFill/>
        </p:spPr>
        <p:txBody>
          <a:bodyPr wrap="square">
            <a:spAutoFit/>
          </a:bodyPr>
          <a:lstStyle/>
          <a:p>
            <a:r>
              <a:rPr lang="en-US" sz="3600" kern="1200" dirty="0">
                <a:effectLst/>
                <a:latin typeface="Cascadia Code" panose="020B0609020000020004" pitchFamily="49" charset="0"/>
                <a:cs typeface="Cascadia Code" panose="020B0609020000020004" pitchFamily="49" charset="0"/>
              </a:rPr>
              <a:t>Drug Analysis</a:t>
            </a:r>
            <a:r>
              <a:rPr lang="en-US" sz="3600" dirty="0">
                <a:latin typeface="Cascadia Code" panose="020B0609020000020004" pitchFamily="49" charset="0"/>
                <a:cs typeface="Cascadia Code" panose="020B0609020000020004" pitchFamily="49" charset="0"/>
              </a:rPr>
              <a:t> </a:t>
            </a:r>
            <a:endParaRPr lang="en-IN" sz="3600" dirty="0"/>
          </a:p>
        </p:txBody>
      </p:sp>
    </p:spTree>
    <p:extLst>
      <p:ext uri="{BB962C8B-B14F-4D97-AF65-F5344CB8AC3E}">
        <p14:creationId xmlns:p14="http://schemas.microsoft.com/office/powerpoint/2010/main" val="341034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E7EE02-C0A8-1116-513C-44AF47DFE4C8}"/>
              </a:ext>
            </a:extLst>
          </p:cNvPr>
          <p:cNvSpPr txBox="1"/>
          <p:nvPr/>
        </p:nvSpPr>
        <p:spPr>
          <a:xfrm>
            <a:off x="477252" y="224188"/>
            <a:ext cx="11237495" cy="24622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rPr>
              <a:t>Impact of Microsatellite Instability (MSI</a:t>
            </a:r>
            <a:r>
              <a:rPr lang="en-US" altLang="en-US" sz="3200" b="1" dirty="0">
                <a:latin typeface="Cascadia Code" panose="020B0609020000020004" pitchFamily="49" charset="0"/>
                <a:cs typeface="Cascadia Code" panose="020B0609020000020004" pitchFamily="49" charset="0"/>
              </a:rPr>
              <a:t>)</a:t>
            </a:r>
            <a:endPar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Microsatellite instability (MSI) is a key factor in drug response. This section will explore its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MSI Analysis</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Compar</a:t>
            </a:r>
            <a:r>
              <a:rPr lang="en-US" altLang="en-US" dirty="0">
                <a:latin typeface="Cascadia Code" panose="020B0609020000020004" pitchFamily="49" charset="0"/>
                <a:cs typeface="Cascadia Code" panose="020B0609020000020004" pitchFamily="49" charset="0"/>
              </a:rPr>
              <a:t>ing</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 drug response in MSI-high versus MSI-low cancers using boxplots, focusing on immune checkpoint inhibitors and other relevant drugs.</a:t>
            </a:r>
          </a:p>
        </p:txBody>
      </p:sp>
      <p:sp>
        <p:nvSpPr>
          <p:cNvPr id="5" name="TextBox 4">
            <a:extLst>
              <a:ext uri="{FF2B5EF4-FFF2-40B4-BE49-F238E27FC236}">
                <a16:creationId xmlns:a16="http://schemas.microsoft.com/office/drawing/2014/main" id="{9C81931A-3B11-2BC8-091C-5802D789B68A}"/>
              </a:ext>
            </a:extLst>
          </p:cNvPr>
          <p:cNvSpPr txBox="1"/>
          <p:nvPr/>
        </p:nvSpPr>
        <p:spPr>
          <a:xfrm>
            <a:off x="477252" y="3089135"/>
            <a:ext cx="11466095" cy="33547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effectLst/>
                <a:latin typeface="Cascadia Code" panose="020B0609020000020004" pitchFamily="49" charset="0"/>
                <a:cs typeface="Cascadia Code" panose="020B0609020000020004" pitchFamily="49" charset="0"/>
              </a:rPr>
              <a:t>Advanced Visualizations Plan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To communicate complex relationships effectively, we will leverage advanced visualization techniques.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effectLst/>
                <a:latin typeface="Cascadia Code" panose="020B0609020000020004" pitchFamily="49" charset="0"/>
                <a:cs typeface="Cascadia Code" panose="020B0609020000020004" pitchFamily="49" charset="0"/>
              </a:rPr>
              <a:t>Treemap</a:t>
            </a: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 Visualization</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Using </a:t>
            </a:r>
            <a:r>
              <a:rPr kumimoji="0" lang="en-US" altLang="en-US" b="0" i="0" u="none" strike="noStrike" cap="none" normalizeH="0" baseline="0" dirty="0" err="1">
                <a:ln>
                  <a:noFill/>
                </a:ln>
                <a:effectLst/>
                <a:latin typeface="Cascadia Code" panose="020B0609020000020004" pitchFamily="49" charset="0"/>
                <a:cs typeface="Cascadia Code" panose="020B0609020000020004" pitchFamily="49" charset="0"/>
              </a:rPr>
              <a:t>treemap</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 to display the composition of cancer types across the GDSC dataset, revealing the distribution and relevance of each tissue 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Cascadia Code" panose="020B0609020000020004" pitchFamily="49" charset="0"/>
                <a:cs typeface="Cascadia Code" panose="020B0609020000020004" pitchFamily="49" charset="0"/>
              </a:rPr>
              <a:t>Sankey Diagram</a:t>
            </a: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rPr>
              <a:t>Creating Sankey diagram to depict relationships between drugs, their target pathways, and cancer types for a holistic view of drug efficacy.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77813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TotalTime>
  <Words>1701</Words>
  <Application>Microsoft Office PowerPoint</Application>
  <PresentationFormat>Widescreen</PresentationFormat>
  <Paragraphs>177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Cascadia Code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KEERTHIVASAN S V-[CB.SC.U4AIE23037]</dc:creator>
  <cp:lastModifiedBy>KEERTHIVASAN S V-[CB.SC.U4AIE23037]</cp:lastModifiedBy>
  <cp:revision>8</cp:revision>
  <dcterms:created xsi:type="dcterms:W3CDTF">2024-11-11T01:58:18Z</dcterms:created>
  <dcterms:modified xsi:type="dcterms:W3CDTF">2024-11-18T09:36:41Z</dcterms:modified>
</cp:coreProperties>
</file>